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image" Target="../media/image-14-9.png"/><Relationship Id="rId10" Type="http://schemas.openxmlformats.org/officeDocument/2006/relationships/image" Target="../media/image-14-10.sv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sv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_type_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5"/>
          <p:cNvSpPr/>
          <p:nvPr/>
        </p:nvSpPr>
        <p:spPr>
          <a:xfrm>
            <a:off x="609600" y="3884771"/>
            <a:ext cx="139862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8B8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SALES PLAYBOOK · 2026</a:t>
            </a:r>
            <a:endParaRPr lang="en-US" sz="825" dirty="0"/>
          </a:p>
        </p:txBody>
      </p:sp>
      <p:sp>
        <p:nvSpPr>
          <p:cNvPr id="4" name="TextBox 7"/>
          <p:cNvSpPr/>
          <p:nvPr/>
        </p:nvSpPr>
        <p:spPr>
          <a:xfrm>
            <a:off x="609600" y="4162901"/>
            <a:ext cx="9144000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536"/>
              </a:lnSpc>
              <a:buNone/>
            </a:pPr>
            <a:r>
              <a:rPr lang="en-US" sz="4200" spc="-1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旺生意SaaS</a:t>
            </a:r>
            <a:endParaRPr lang="en-US" sz="4200" dirty="0"/>
          </a:p>
          <a:p>
            <a:pPr algn="l" indent="0" marL="0">
              <a:lnSpc>
                <a:spcPts val="4536"/>
              </a:lnSpc>
              <a:buNone/>
            </a:pPr>
            <a:r>
              <a:rPr lang="en-US" sz="4200" spc="-1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客户经理展业手册</a:t>
            </a:r>
            <a:endParaRPr lang="en-US" sz="4200" dirty="0"/>
          </a:p>
        </p:txBody>
      </p:sp>
      <p:sp>
        <p:nvSpPr>
          <p:cNvPr id="5" name="TextBox 9"/>
          <p:cNvSpPr/>
          <p:nvPr/>
        </p:nvSpPr>
        <p:spPr>
          <a:xfrm>
            <a:off x="609600" y="5486400"/>
            <a:ext cx="4691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FFFFF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读懂商户需求，讲清产品价值，让每一次拜访都成为成交机会。从行业洞察到话术技巧，一站式赋能银行客户经理数字化展业。</a:t>
            </a:r>
            <a:endParaRPr lang="en-US" sz="1125" dirty="0"/>
          </a:p>
        </p:txBody>
      </p:sp>
      <p:sp>
        <p:nvSpPr>
          <p:cNvPr id="6" name="Shape 12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noFill/>
          <a:ln/>
        </p:spPr>
      </p:sp>
      <p:pic>
        <p:nvPicPr>
          <p:cNvPr id="7" name="Picture 12" descr="__type_image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400800"/>
            <a:ext cx="12192000" cy="457200"/>
          </a:xfrm>
          <a:prstGeom prst="rect">
            <a:avLst/>
          </a:prstGeom>
        </p:spPr>
      </p:pic>
      <p:sp>
        <p:nvSpPr>
          <p:cNvPr id="8" name="TextBox 14"/>
          <p:cNvSpPr/>
          <p:nvPr/>
        </p:nvSpPr>
        <p:spPr>
          <a:xfrm>
            <a:off x="7128034" y="6560820"/>
            <a:ext cx="978932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FFFFFF">
                    <a:alpha val="5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覆盖行业 </a:t>
            </a:r>
            <a:r>
              <a:rPr lang="en-US" sz="8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7大类30+</a:t>
            </a:r>
            <a:endParaRPr lang="en-US" sz="825" dirty="0"/>
          </a:p>
        </p:txBody>
      </p:sp>
      <p:sp>
        <p:nvSpPr>
          <p:cNvPr id="9" name="TextBox 16"/>
          <p:cNvSpPr/>
          <p:nvPr/>
        </p:nvSpPr>
        <p:spPr>
          <a:xfrm>
            <a:off x="8411766" y="6560820"/>
            <a:ext cx="769382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FFFFFF">
                    <a:alpha val="5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合作银行 </a:t>
            </a:r>
            <a:r>
              <a:rPr lang="en-US" sz="8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100+</a:t>
            </a:r>
            <a:endParaRPr lang="en-US" sz="825" dirty="0"/>
          </a:p>
        </p:txBody>
      </p:sp>
      <p:sp>
        <p:nvSpPr>
          <p:cNvPr id="10" name="TextBox 18"/>
          <p:cNvSpPr/>
          <p:nvPr/>
        </p:nvSpPr>
        <p:spPr>
          <a:xfrm>
            <a:off x="9485948" y="6560820"/>
            <a:ext cx="87415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FFFFFF">
                    <a:alpha val="5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服务商户 </a:t>
            </a:r>
            <a:r>
              <a:rPr lang="en-US" sz="8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150万+</a:t>
            </a:r>
            <a:endParaRPr lang="en-US" sz="825" dirty="0"/>
          </a:p>
        </p:txBody>
      </p:sp>
      <p:sp>
        <p:nvSpPr>
          <p:cNvPr id="11" name="TextBox 20"/>
          <p:cNvSpPr/>
          <p:nvPr/>
        </p:nvSpPr>
        <p:spPr>
          <a:xfrm>
            <a:off x="10664905" y="6560820"/>
            <a:ext cx="917496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FFFFFF">
                    <a:alpha val="5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日交易峰值 </a:t>
            </a:r>
            <a:r>
              <a:rPr lang="en-US" sz="8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10亿+</a:t>
            </a:r>
            <a:endParaRPr lang="en-US" sz="8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/>
          <p:nvPr/>
        </p:nvSpPr>
        <p:spPr>
          <a:xfrm>
            <a:off x="609600" y="457200"/>
            <a:ext cx="72425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市场机遇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716280"/>
            <a:ext cx="3950137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05"/>
              </a:lnSpc>
              <a:buNone/>
            </a:pPr>
            <a:r>
              <a:rPr lang="en-US" sz="2700" spc="-54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数字化经营</a:t>
            </a:r>
            <a:endParaRPr lang="en-US" sz="2700" dirty="0"/>
          </a:p>
          <a:p>
            <a:pPr algn="l" indent="0" marL="0">
              <a:lnSpc>
                <a:spcPts val="3105"/>
              </a:lnSpc>
              <a:buNone/>
            </a:pPr>
            <a:r>
              <a:rPr lang="en-US" sz="2700" spc="-54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是商户的必答题</a:t>
            </a:r>
            <a:endParaRPr lang="en-US" sz="2700" dirty="0"/>
          </a:p>
        </p:txBody>
      </p:sp>
      <p:sp>
        <p:nvSpPr>
          <p:cNvPr id="4" name="TextBox 9"/>
          <p:cNvSpPr/>
          <p:nvPr/>
        </p:nvSpPr>
        <p:spPr>
          <a:xfrm>
            <a:off x="609600" y="1638300"/>
            <a:ext cx="395013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线下商户正经历从"收单工具"到"经营助手"的需求升级。旺生意SaaS以聚合支付为入口，提供点餐、会员、营销、管理一体化解决方案。</a:t>
            </a:r>
            <a:endParaRPr lang="en-US" sz="1050" dirty="0"/>
          </a:p>
        </p:txBody>
      </p:sp>
      <p:sp>
        <p:nvSpPr>
          <p:cNvPr id="5" name="Shape 11"/>
          <p:cNvSpPr/>
          <p:nvPr/>
        </p:nvSpPr>
        <p:spPr>
          <a:xfrm>
            <a:off x="609600" y="2545080"/>
            <a:ext cx="3950137" cy="762000"/>
          </a:xfrm>
          <a:prstGeom prst="rect">
            <a:avLst/>
          </a:prstGeom>
          <a:noFill/>
          <a:ln/>
        </p:spPr>
      </p:sp>
      <p:pic>
        <p:nvPicPr>
          <p:cNvPr id="6" name="Picture 11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" y="2545080"/>
            <a:ext cx="3950137" cy="762000"/>
          </a:xfrm>
          <a:prstGeom prst="rect">
            <a:avLst/>
          </a:prstGeom>
        </p:spPr>
      </p:pic>
      <p:sp>
        <p:nvSpPr>
          <p:cNvPr id="7" name="TextBox 14"/>
          <p:cNvSpPr/>
          <p:nvPr/>
        </p:nvSpPr>
        <p:spPr>
          <a:xfrm>
            <a:off x="609600" y="2743200"/>
            <a:ext cx="1189673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150</a:t>
            </a:r>
            <a:r>
              <a:rPr lang="en-US" sz="240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万+</a:t>
            </a:r>
            <a:endParaRPr lang="en-US" sz="2400" dirty="0"/>
          </a:p>
        </p:txBody>
      </p:sp>
      <p:sp>
        <p:nvSpPr>
          <p:cNvPr id="8" name="TextBox 15"/>
          <p:cNvSpPr/>
          <p:nvPr/>
        </p:nvSpPr>
        <p:spPr>
          <a:xfrm>
            <a:off x="609600" y="3185160"/>
            <a:ext cx="1189673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累计服务商户</a:t>
            </a:r>
            <a:endParaRPr lang="en-US" sz="750" dirty="0"/>
          </a:p>
        </p:txBody>
      </p:sp>
      <p:sp>
        <p:nvSpPr>
          <p:cNvPr id="9" name="TextBox 18"/>
          <p:cNvSpPr/>
          <p:nvPr/>
        </p:nvSpPr>
        <p:spPr>
          <a:xfrm>
            <a:off x="1989773" y="2743200"/>
            <a:ext cx="1189673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r>
              <a:rPr lang="en-US" sz="240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亿+</a:t>
            </a:r>
            <a:endParaRPr lang="en-US" sz="2400" dirty="0"/>
          </a:p>
        </p:txBody>
      </p:sp>
      <p:sp>
        <p:nvSpPr>
          <p:cNvPr id="10" name="TextBox 19"/>
          <p:cNvSpPr/>
          <p:nvPr/>
        </p:nvSpPr>
        <p:spPr>
          <a:xfrm>
            <a:off x="1989773" y="3185160"/>
            <a:ext cx="1189673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日交易峰值</a:t>
            </a:r>
            <a:endParaRPr lang="en-US" sz="750" dirty="0"/>
          </a:p>
        </p:txBody>
      </p:sp>
      <p:sp>
        <p:nvSpPr>
          <p:cNvPr id="11" name="TextBox 22"/>
          <p:cNvSpPr/>
          <p:nvPr/>
        </p:nvSpPr>
        <p:spPr>
          <a:xfrm>
            <a:off x="3369945" y="2743200"/>
            <a:ext cx="1189673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</a:t>
            </a:r>
            <a:r>
              <a:rPr lang="en-US" sz="240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</a:t>
            </a:r>
            <a:endParaRPr lang="en-US" sz="2400" dirty="0"/>
          </a:p>
        </p:txBody>
      </p:sp>
      <p:sp>
        <p:nvSpPr>
          <p:cNvPr id="12" name="TextBox 23"/>
          <p:cNvSpPr/>
          <p:nvPr/>
        </p:nvSpPr>
        <p:spPr>
          <a:xfrm>
            <a:off x="3369945" y="3185160"/>
            <a:ext cx="1189673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合作总分银行</a:t>
            </a:r>
            <a:endParaRPr lang="en-US" sz="750" dirty="0"/>
          </a:p>
        </p:txBody>
      </p:sp>
      <p:sp>
        <p:nvSpPr>
          <p:cNvPr id="13" name="Shape 29"/>
          <p:cNvSpPr/>
          <p:nvPr/>
        </p:nvSpPr>
        <p:spPr>
          <a:xfrm>
            <a:off x="5016937" y="457200"/>
            <a:ext cx="6565464" cy="810577"/>
          </a:xfrm>
          <a:prstGeom prst="roundRect">
            <a:avLst>
              <a:gd name="adj" fmla="val 9401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14" name="TextBox 31"/>
          <p:cNvSpPr/>
          <p:nvPr/>
        </p:nvSpPr>
        <p:spPr>
          <a:xfrm>
            <a:off x="5196007" y="598170"/>
            <a:ext cx="342900" cy="5286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500" dirty="0"/>
          </a:p>
        </p:txBody>
      </p:sp>
      <p:sp>
        <p:nvSpPr>
          <p:cNvPr id="15" name="TextBox 34"/>
          <p:cNvSpPr/>
          <p:nvPr/>
        </p:nvSpPr>
        <p:spPr>
          <a:xfrm>
            <a:off x="5691307" y="598170"/>
            <a:ext cx="519767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7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PAIN POINT</a:t>
            </a:r>
            <a:endParaRPr lang="en-US" sz="675" dirty="0"/>
          </a:p>
        </p:txBody>
      </p:sp>
      <p:sp>
        <p:nvSpPr>
          <p:cNvPr id="16" name="TextBox 35"/>
          <p:cNvSpPr/>
          <p:nvPr/>
        </p:nvSpPr>
        <p:spPr>
          <a:xfrm>
            <a:off x="5691307" y="741045"/>
            <a:ext cx="519767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收单业务增长瓶颈</a:t>
            </a:r>
            <a:endParaRPr lang="en-US" sz="1125" dirty="0"/>
          </a:p>
        </p:txBody>
      </p:sp>
      <p:sp>
        <p:nvSpPr>
          <p:cNvPr id="17" name="TextBox 36"/>
          <p:cNvSpPr/>
          <p:nvPr/>
        </p:nvSpPr>
        <p:spPr>
          <a:xfrm>
            <a:off x="5691307" y="969645"/>
            <a:ext cx="5197673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纯收单产品同质化严重，费率竞争激烈，商户粘性低，难以形成差异化优势。</a:t>
            </a:r>
            <a:endParaRPr lang="en-US" sz="825" dirty="0"/>
          </a:p>
        </p:txBody>
      </p:sp>
      <p:sp>
        <p:nvSpPr>
          <p:cNvPr id="18" name="TextBox 38"/>
          <p:cNvSpPr/>
          <p:nvPr/>
        </p:nvSpPr>
        <p:spPr>
          <a:xfrm>
            <a:off x="11041381" y="598170"/>
            <a:ext cx="361950" cy="171450"/>
          </a:xfrm>
          <a:prstGeom prst="roundRect">
            <a:avLst>
              <a:gd name="adj" fmla="val 50000"/>
            </a:avLst>
          </a:prstGeom>
          <a:solidFill>
            <a:srgbClr val="010110"/>
          </a:solidFill>
          <a:ln/>
        </p:spPr>
        <p:txBody>
          <a:bodyPr wrap="none" lIns="95250" tIns="28575" rIns="95250" bIns="28575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痛点</a:t>
            </a:r>
            <a:endParaRPr lang="en-US" sz="675" dirty="0"/>
          </a:p>
        </p:txBody>
      </p:sp>
      <p:sp>
        <p:nvSpPr>
          <p:cNvPr id="19" name="Shape 41"/>
          <p:cNvSpPr/>
          <p:nvPr/>
        </p:nvSpPr>
        <p:spPr>
          <a:xfrm>
            <a:off x="5016937" y="1363028"/>
            <a:ext cx="6565464" cy="810577"/>
          </a:xfrm>
          <a:prstGeom prst="roundRect">
            <a:avLst>
              <a:gd name="adj" fmla="val 9401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20" name="TextBox 43"/>
          <p:cNvSpPr/>
          <p:nvPr/>
        </p:nvSpPr>
        <p:spPr>
          <a:xfrm>
            <a:off x="5196007" y="1503998"/>
            <a:ext cx="342900" cy="5286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500" dirty="0"/>
          </a:p>
        </p:txBody>
      </p:sp>
      <p:sp>
        <p:nvSpPr>
          <p:cNvPr id="21" name="TextBox 46"/>
          <p:cNvSpPr/>
          <p:nvPr/>
        </p:nvSpPr>
        <p:spPr>
          <a:xfrm>
            <a:off x="5691307" y="1503998"/>
            <a:ext cx="519767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7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TREND</a:t>
            </a:r>
            <a:endParaRPr lang="en-US" sz="675" dirty="0"/>
          </a:p>
        </p:txBody>
      </p:sp>
      <p:sp>
        <p:nvSpPr>
          <p:cNvPr id="22" name="TextBox 47"/>
          <p:cNvSpPr/>
          <p:nvPr/>
        </p:nvSpPr>
        <p:spPr>
          <a:xfrm>
            <a:off x="5691307" y="1646873"/>
            <a:ext cx="519767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商户数字化刚需</a:t>
            </a:r>
            <a:endParaRPr lang="en-US" sz="1125" dirty="0"/>
          </a:p>
        </p:txBody>
      </p:sp>
      <p:sp>
        <p:nvSpPr>
          <p:cNvPr id="23" name="TextBox 48"/>
          <p:cNvSpPr/>
          <p:nvPr/>
        </p:nvSpPr>
        <p:spPr>
          <a:xfrm>
            <a:off x="5691307" y="1875473"/>
            <a:ext cx="5197673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餐饮、零售、茶饮等行业商户迫切需要一体化经营工具提升效率、降低成本。</a:t>
            </a:r>
            <a:endParaRPr lang="en-US" sz="825" dirty="0"/>
          </a:p>
        </p:txBody>
      </p:sp>
      <p:sp>
        <p:nvSpPr>
          <p:cNvPr id="24" name="TextBox 50"/>
          <p:cNvSpPr/>
          <p:nvPr/>
        </p:nvSpPr>
        <p:spPr>
          <a:xfrm>
            <a:off x="11041381" y="1503998"/>
            <a:ext cx="361950" cy="171450"/>
          </a:xfrm>
          <a:prstGeom prst="roundRect">
            <a:avLst>
              <a:gd name="adj" fmla="val 50000"/>
            </a:avLst>
          </a:prstGeom>
          <a:solidFill>
            <a:srgbClr val="010110"/>
          </a:solidFill>
          <a:ln/>
        </p:spPr>
        <p:txBody>
          <a:bodyPr wrap="none" lIns="95250" tIns="28575" rIns="95250" bIns="28575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机遇</a:t>
            </a:r>
            <a:endParaRPr lang="en-US" sz="675" dirty="0"/>
          </a:p>
        </p:txBody>
      </p:sp>
      <p:sp>
        <p:nvSpPr>
          <p:cNvPr id="25" name="Shape 53"/>
          <p:cNvSpPr/>
          <p:nvPr/>
        </p:nvSpPr>
        <p:spPr>
          <a:xfrm>
            <a:off x="5016937" y="2268855"/>
            <a:ext cx="6565464" cy="810577"/>
          </a:xfrm>
          <a:prstGeom prst="roundRect">
            <a:avLst>
              <a:gd name="adj" fmla="val 9401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26" name="TextBox 55"/>
          <p:cNvSpPr/>
          <p:nvPr/>
        </p:nvSpPr>
        <p:spPr>
          <a:xfrm>
            <a:off x="5196007" y="2409825"/>
            <a:ext cx="342900" cy="5286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500" dirty="0"/>
          </a:p>
        </p:txBody>
      </p:sp>
      <p:sp>
        <p:nvSpPr>
          <p:cNvPr id="27" name="TextBox 58"/>
          <p:cNvSpPr/>
          <p:nvPr/>
        </p:nvSpPr>
        <p:spPr>
          <a:xfrm>
            <a:off x="5691307" y="2409825"/>
            <a:ext cx="519767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7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VALUE</a:t>
            </a:r>
            <a:endParaRPr lang="en-US" sz="675" dirty="0"/>
          </a:p>
        </p:txBody>
      </p:sp>
      <p:sp>
        <p:nvSpPr>
          <p:cNvPr id="28" name="TextBox 59"/>
          <p:cNvSpPr/>
          <p:nvPr/>
        </p:nvSpPr>
        <p:spPr>
          <a:xfrm>
            <a:off x="5691307" y="2552700"/>
            <a:ext cx="519767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SaaS+支付双轮驱动</a:t>
            </a:r>
            <a:endParaRPr lang="en-US" sz="1125" dirty="0"/>
          </a:p>
        </p:txBody>
      </p:sp>
      <p:sp>
        <p:nvSpPr>
          <p:cNvPr id="29" name="TextBox 60"/>
          <p:cNvSpPr/>
          <p:nvPr/>
        </p:nvSpPr>
        <p:spPr>
          <a:xfrm>
            <a:off x="5691307" y="2781300"/>
            <a:ext cx="5197673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用SaaS工具深度绑定商户经营，提升商户留存与交易活跃度，增加综合收益。</a:t>
            </a:r>
            <a:endParaRPr lang="en-US" sz="825" dirty="0"/>
          </a:p>
        </p:txBody>
      </p:sp>
      <p:sp>
        <p:nvSpPr>
          <p:cNvPr id="30" name="TextBox 62"/>
          <p:cNvSpPr/>
          <p:nvPr/>
        </p:nvSpPr>
        <p:spPr>
          <a:xfrm>
            <a:off x="11041381" y="2409825"/>
            <a:ext cx="361950" cy="171450"/>
          </a:xfrm>
          <a:prstGeom prst="roundRect">
            <a:avLst>
              <a:gd name="adj" fmla="val 50000"/>
            </a:avLst>
          </a:prstGeom>
          <a:solidFill>
            <a:srgbClr val="010110"/>
          </a:solidFill>
          <a:ln/>
        </p:spPr>
        <p:txBody>
          <a:bodyPr wrap="none" lIns="95250" tIns="28575" rIns="95250" bIns="28575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价值</a:t>
            </a:r>
            <a:endParaRPr lang="en-US" sz="675" dirty="0"/>
          </a:p>
        </p:txBody>
      </p:sp>
      <p:sp>
        <p:nvSpPr>
          <p:cNvPr id="31" name="Shape 65"/>
          <p:cNvSpPr/>
          <p:nvPr/>
        </p:nvSpPr>
        <p:spPr>
          <a:xfrm>
            <a:off x="5016937" y="3174683"/>
            <a:ext cx="6565464" cy="810577"/>
          </a:xfrm>
          <a:prstGeom prst="roundRect">
            <a:avLst>
              <a:gd name="adj" fmla="val 9401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32" name="TextBox 67"/>
          <p:cNvSpPr/>
          <p:nvPr/>
        </p:nvSpPr>
        <p:spPr>
          <a:xfrm>
            <a:off x="5196007" y="3315652"/>
            <a:ext cx="342900" cy="5286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500" dirty="0"/>
          </a:p>
        </p:txBody>
      </p:sp>
      <p:sp>
        <p:nvSpPr>
          <p:cNvPr id="33" name="TextBox 70"/>
          <p:cNvSpPr/>
          <p:nvPr/>
        </p:nvSpPr>
        <p:spPr>
          <a:xfrm>
            <a:off x="5691307" y="3315652"/>
            <a:ext cx="519767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7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EDGE</a:t>
            </a:r>
            <a:endParaRPr lang="en-US" sz="675" dirty="0"/>
          </a:p>
        </p:txBody>
      </p:sp>
      <p:sp>
        <p:nvSpPr>
          <p:cNvPr id="34" name="TextBox 71"/>
          <p:cNvSpPr/>
          <p:nvPr/>
        </p:nvSpPr>
        <p:spPr>
          <a:xfrm>
            <a:off x="5691307" y="3458527"/>
            <a:ext cx="519767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银行品牌赋能</a:t>
            </a:r>
            <a:endParaRPr lang="en-US" sz="1125" dirty="0"/>
          </a:p>
        </p:txBody>
      </p:sp>
      <p:sp>
        <p:nvSpPr>
          <p:cNvPr id="35" name="TextBox 72"/>
          <p:cNvSpPr/>
          <p:nvPr/>
        </p:nvSpPr>
        <p:spPr>
          <a:xfrm>
            <a:off x="5691307" y="3687127"/>
            <a:ext cx="5197673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以银行名义提供数字化经营工具，增强品牌信任度，拓展对公业务新抓手。</a:t>
            </a:r>
            <a:endParaRPr lang="en-US" sz="825" dirty="0"/>
          </a:p>
        </p:txBody>
      </p:sp>
      <p:sp>
        <p:nvSpPr>
          <p:cNvPr id="36" name="TextBox 74"/>
          <p:cNvSpPr/>
          <p:nvPr/>
        </p:nvSpPr>
        <p:spPr>
          <a:xfrm>
            <a:off x="11041381" y="3315652"/>
            <a:ext cx="361950" cy="171450"/>
          </a:xfrm>
          <a:prstGeom prst="roundRect">
            <a:avLst>
              <a:gd name="adj" fmla="val 50000"/>
            </a:avLst>
          </a:prstGeom>
          <a:solidFill>
            <a:srgbClr val="010110"/>
          </a:solidFill>
          <a:ln/>
        </p:spPr>
        <p:txBody>
          <a:bodyPr wrap="none" lIns="95250" tIns="28575" rIns="95250" bIns="28575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优势</a:t>
            </a:r>
            <a:endParaRPr lang="en-US" sz="6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/>
          <p:nvPr/>
        </p:nvSpPr>
        <p:spPr>
          <a:xfrm>
            <a:off x="609600" y="457200"/>
            <a:ext cx="72425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商户洞察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716281"/>
            <a:ext cx="3950137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05"/>
              </a:lnSpc>
              <a:buNone/>
            </a:pPr>
            <a:r>
              <a:rPr lang="en-US" sz="2700" spc="-54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六大痛点</a:t>
            </a:r>
            <a:endParaRPr lang="en-US" sz="2700" dirty="0"/>
          </a:p>
          <a:p>
            <a:pPr algn="l" indent="0" marL="0">
              <a:lnSpc>
                <a:spcPts val="3105"/>
              </a:lnSpc>
              <a:buNone/>
            </a:pPr>
            <a:r>
              <a:rPr lang="en-US" sz="2700" spc="-54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击中商户经营软肋</a:t>
            </a:r>
            <a:endParaRPr lang="en-US" sz="2700" dirty="0"/>
          </a:p>
        </p:txBody>
      </p:sp>
      <p:sp>
        <p:nvSpPr>
          <p:cNvPr id="4" name="TextBox 9"/>
          <p:cNvSpPr/>
          <p:nvPr/>
        </p:nvSpPr>
        <p:spPr>
          <a:xfrm>
            <a:off x="609600" y="1638300"/>
            <a:ext cx="3950137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了解商户痛点是销售的第一步。用痛点引发共鸣，再用产品给出答案——这就是高效沟通的黄金法则。</a:t>
            </a:r>
            <a:endParaRPr lang="en-US" sz="1050" dirty="0"/>
          </a:p>
        </p:txBody>
      </p:sp>
      <p:sp>
        <p:nvSpPr>
          <p:cNvPr id="5" name="Shape 16"/>
          <p:cNvSpPr/>
          <p:nvPr/>
        </p:nvSpPr>
        <p:spPr>
          <a:xfrm>
            <a:off x="5016937" y="457200"/>
            <a:ext cx="3225522" cy="569595"/>
          </a:xfrm>
          <a:prstGeom prst="roundRect">
            <a:avLst>
              <a:gd name="adj" fmla="val 13378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6" name="TextBox 18"/>
          <p:cNvSpPr/>
          <p:nvPr/>
        </p:nvSpPr>
        <p:spPr>
          <a:xfrm>
            <a:off x="5157907" y="579120"/>
            <a:ext cx="285750" cy="285750"/>
          </a:xfrm>
          <a:prstGeom prst="roundRect">
            <a:avLst>
              <a:gd name="adj" fmla="val 26667"/>
            </a:avLst>
          </a:prstGeom>
          <a:solidFill>
            <a:srgbClr val="635BFF"/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💰</a:t>
            </a:r>
            <a:endParaRPr lang="en-US" sz="1125" dirty="0"/>
          </a:p>
        </p:txBody>
      </p:sp>
      <p:sp>
        <p:nvSpPr>
          <p:cNvPr id="7" name="TextBox 21"/>
          <p:cNvSpPr/>
          <p:nvPr/>
        </p:nvSpPr>
        <p:spPr>
          <a:xfrm>
            <a:off x="5557957" y="579120"/>
            <a:ext cx="20955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人力成本高</a:t>
            </a:r>
            <a:endParaRPr lang="en-US" sz="975" dirty="0"/>
          </a:p>
        </p:txBody>
      </p:sp>
      <p:sp>
        <p:nvSpPr>
          <p:cNvPr id="8" name="TextBox 22"/>
          <p:cNvSpPr/>
          <p:nvPr/>
        </p:nvSpPr>
        <p:spPr>
          <a:xfrm>
            <a:off x="5557957" y="758190"/>
            <a:ext cx="2095500" cy="146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服务员难招，点餐收银占用人手，旺季更紧张</a:t>
            </a:r>
            <a:endParaRPr lang="en-US" sz="825" dirty="0"/>
          </a:p>
        </p:txBody>
      </p:sp>
      <p:sp>
        <p:nvSpPr>
          <p:cNvPr id="9" name="Shape 25"/>
          <p:cNvSpPr/>
          <p:nvPr/>
        </p:nvSpPr>
        <p:spPr>
          <a:xfrm>
            <a:off x="8356759" y="457200"/>
            <a:ext cx="3225641" cy="569595"/>
          </a:xfrm>
          <a:prstGeom prst="roundRect">
            <a:avLst>
              <a:gd name="adj" fmla="val 13378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10" name="TextBox 27"/>
          <p:cNvSpPr/>
          <p:nvPr/>
        </p:nvSpPr>
        <p:spPr>
          <a:xfrm>
            <a:off x="8497729" y="579120"/>
            <a:ext cx="285750" cy="285750"/>
          </a:xfrm>
          <a:prstGeom prst="roundRect">
            <a:avLst>
              <a:gd name="adj" fmla="val 26667"/>
            </a:avLst>
          </a:prstGeom>
          <a:solidFill>
            <a:srgbClr val="635BFF"/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📊</a:t>
            </a:r>
            <a:endParaRPr lang="en-US" sz="1125" dirty="0"/>
          </a:p>
        </p:txBody>
      </p:sp>
      <p:sp>
        <p:nvSpPr>
          <p:cNvPr id="11" name="TextBox 30"/>
          <p:cNvSpPr/>
          <p:nvPr/>
        </p:nvSpPr>
        <p:spPr>
          <a:xfrm>
            <a:off x="8897779" y="579120"/>
            <a:ext cx="188595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经营数据乱</a:t>
            </a:r>
            <a:endParaRPr lang="en-US" sz="975" dirty="0"/>
          </a:p>
        </p:txBody>
      </p:sp>
      <p:sp>
        <p:nvSpPr>
          <p:cNvPr id="12" name="TextBox 31"/>
          <p:cNvSpPr/>
          <p:nvPr/>
        </p:nvSpPr>
        <p:spPr>
          <a:xfrm>
            <a:off x="8897779" y="758190"/>
            <a:ext cx="1885950" cy="146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多平台数据分散，对账麻烦，月底算不清</a:t>
            </a:r>
            <a:endParaRPr lang="en-US" sz="825" dirty="0"/>
          </a:p>
        </p:txBody>
      </p:sp>
      <p:sp>
        <p:nvSpPr>
          <p:cNvPr id="13" name="Shape 34"/>
          <p:cNvSpPr/>
          <p:nvPr/>
        </p:nvSpPr>
        <p:spPr>
          <a:xfrm>
            <a:off x="5016937" y="1141095"/>
            <a:ext cx="3225522" cy="569595"/>
          </a:xfrm>
          <a:prstGeom prst="roundRect">
            <a:avLst>
              <a:gd name="adj" fmla="val 13378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14" name="TextBox 36"/>
          <p:cNvSpPr/>
          <p:nvPr/>
        </p:nvSpPr>
        <p:spPr>
          <a:xfrm>
            <a:off x="5157907" y="1263015"/>
            <a:ext cx="285750" cy="285750"/>
          </a:xfrm>
          <a:prstGeom prst="roundRect">
            <a:avLst>
              <a:gd name="adj" fmla="val 26667"/>
            </a:avLst>
          </a:prstGeom>
          <a:solidFill>
            <a:srgbClr val="635BFF"/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👥</a:t>
            </a:r>
            <a:endParaRPr lang="en-US" sz="1125" dirty="0"/>
          </a:p>
        </p:txBody>
      </p:sp>
      <p:sp>
        <p:nvSpPr>
          <p:cNvPr id="15" name="TextBox 39"/>
          <p:cNvSpPr/>
          <p:nvPr/>
        </p:nvSpPr>
        <p:spPr>
          <a:xfrm>
            <a:off x="5557957" y="1263015"/>
            <a:ext cx="199072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客户留不住</a:t>
            </a:r>
            <a:endParaRPr lang="en-US" sz="975" dirty="0"/>
          </a:p>
        </p:txBody>
      </p:sp>
      <p:sp>
        <p:nvSpPr>
          <p:cNvPr id="16" name="TextBox 40"/>
          <p:cNvSpPr/>
          <p:nvPr/>
        </p:nvSpPr>
        <p:spPr>
          <a:xfrm>
            <a:off x="5557957" y="1442085"/>
            <a:ext cx="1990725" cy="146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没有会员体系，新客来一次就走，复购率低</a:t>
            </a:r>
            <a:endParaRPr lang="en-US" sz="825" dirty="0"/>
          </a:p>
        </p:txBody>
      </p:sp>
      <p:sp>
        <p:nvSpPr>
          <p:cNvPr id="17" name="Shape 43"/>
          <p:cNvSpPr/>
          <p:nvPr/>
        </p:nvSpPr>
        <p:spPr>
          <a:xfrm>
            <a:off x="8356759" y="1141095"/>
            <a:ext cx="3225641" cy="569595"/>
          </a:xfrm>
          <a:prstGeom prst="roundRect">
            <a:avLst>
              <a:gd name="adj" fmla="val 13378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18" name="TextBox 45"/>
          <p:cNvSpPr/>
          <p:nvPr/>
        </p:nvSpPr>
        <p:spPr>
          <a:xfrm>
            <a:off x="8497729" y="1263015"/>
            <a:ext cx="285750" cy="285750"/>
          </a:xfrm>
          <a:prstGeom prst="roundRect">
            <a:avLst>
              <a:gd name="adj" fmla="val 26667"/>
            </a:avLst>
          </a:prstGeom>
          <a:solidFill>
            <a:srgbClr val="635BFF"/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📱</a:t>
            </a:r>
            <a:endParaRPr lang="en-US" sz="1125" dirty="0"/>
          </a:p>
        </p:txBody>
      </p:sp>
      <p:sp>
        <p:nvSpPr>
          <p:cNvPr id="19" name="TextBox 48"/>
          <p:cNvSpPr/>
          <p:nvPr/>
        </p:nvSpPr>
        <p:spPr>
          <a:xfrm>
            <a:off x="8897779" y="1263015"/>
            <a:ext cx="188595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营销不会做</a:t>
            </a:r>
            <a:endParaRPr lang="en-US" sz="975" dirty="0"/>
          </a:p>
        </p:txBody>
      </p:sp>
      <p:sp>
        <p:nvSpPr>
          <p:cNvPr id="20" name="TextBox 49"/>
          <p:cNvSpPr/>
          <p:nvPr/>
        </p:nvSpPr>
        <p:spPr>
          <a:xfrm>
            <a:off x="8897779" y="1442085"/>
            <a:ext cx="1885950" cy="146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促销手段单一，发传单效果差，无法衡量</a:t>
            </a:r>
            <a:endParaRPr lang="en-US" sz="825" dirty="0"/>
          </a:p>
        </p:txBody>
      </p:sp>
      <p:sp>
        <p:nvSpPr>
          <p:cNvPr id="21" name="Shape 52"/>
          <p:cNvSpPr/>
          <p:nvPr/>
        </p:nvSpPr>
        <p:spPr>
          <a:xfrm>
            <a:off x="5016937" y="1824990"/>
            <a:ext cx="3225522" cy="569595"/>
          </a:xfrm>
          <a:prstGeom prst="roundRect">
            <a:avLst>
              <a:gd name="adj" fmla="val 13378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22" name="TextBox 54"/>
          <p:cNvSpPr/>
          <p:nvPr/>
        </p:nvSpPr>
        <p:spPr>
          <a:xfrm>
            <a:off x="5157907" y="1946910"/>
            <a:ext cx="285750" cy="285750"/>
          </a:xfrm>
          <a:prstGeom prst="roundRect">
            <a:avLst>
              <a:gd name="adj" fmla="val 26667"/>
            </a:avLst>
          </a:prstGeom>
          <a:solidFill>
            <a:srgbClr val="635BFF"/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🔗</a:t>
            </a:r>
            <a:endParaRPr lang="en-US" sz="1125" dirty="0"/>
          </a:p>
        </p:txBody>
      </p:sp>
      <p:sp>
        <p:nvSpPr>
          <p:cNvPr id="23" name="TextBox 57"/>
          <p:cNvSpPr/>
          <p:nvPr/>
        </p:nvSpPr>
        <p:spPr>
          <a:xfrm>
            <a:off x="5557957" y="1946910"/>
            <a:ext cx="220027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外卖对接乱</a:t>
            </a:r>
            <a:endParaRPr lang="en-US" sz="975" dirty="0"/>
          </a:p>
        </p:txBody>
      </p:sp>
      <p:sp>
        <p:nvSpPr>
          <p:cNvPr id="24" name="TextBox 58"/>
          <p:cNvSpPr/>
          <p:nvPr/>
        </p:nvSpPr>
        <p:spPr>
          <a:xfrm>
            <a:off x="5557957" y="2125981"/>
            <a:ext cx="2200275" cy="146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美团、饿了么、抖音多平台来回切换，漏单错单</a:t>
            </a:r>
            <a:endParaRPr lang="en-US" sz="825" dirty="0"/>
          </a:p>
        </p:txBody>
      </p:sp>
      <p:sp>
        <p:nvSpPr>
          <p:cNvPr id="25" name="Shape 61"/>
          <p:cNvSpPr/>
          <p:nvPr/>
        </p:nvSpPr>
        <p:spPr>
          <a:xfrm>
            <a:off x="8356759" y="1824990"/>
            <a:ext cx="3225641" cy="569595"/>
          </a:xfrm>
          <a:prstGeom prst="roundRect">
            <a:avLst>
              <a:gd name="adj" fmla="val 13378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26" name="TextBox 63"/>
          <p:cNvSpPr/>
          <p:nvPr/>
        </p:nvSpPr>
        <p:spPr>
          <a:xfrm>
            <a:off x="8497729" y="1946910"/>
            <a:ext cx="285750" cy="285750"/>
          </a:xfrm>
          <a:prstGeom prst="roundRect">
            <a:avLst>
              <a:gd name="adj" fmla="val 26667"/>
            </a:avLst>
          </a:prstGeom>
          <a:solidFill>
            <a:srgbClr val="635BFF"/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125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📦</a:t>
            </a:r>
            <a:endParaRPr lang="en-US" sz="1125" dirty="0"/>
          </a:p>
        </p:txBody>
      </p:sp>
      <p:sp>
        <p:nvSpPr>
          <p:cNvPr id="27" name="TextBox 66"/>
          <p:cNvSpPr/>
          <p:nvPr/>
        </p:nvSpPr>
        <p:spPr>
          <a:xfrm>
            <a:off x="8897779" y="1946910"/>
            <a:ext cx="188595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库存管不住</a:t>
            </a:r>
            <a:endParaRPr lang="en-US" sz="975" dirty="0"/>
          </a:p>
        </p:txBody>
      </p:sp>
      <p:sp>
        <p:nvSpPr>
          <p:cNvPr id="28" name="TextBox 67"/>
          <p:cNvSpPr/>
          <p:nvPr/>
        </p:nvSpPr>
        <p:spPr>
          <a:xfrm>
            <a:off x="8897779" y="2125981"/>
            <a:ext cx="1885950" cy="146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进货盘点全靠手写，损耗大，成本算不准</a:t>
            </a:r>
            <a:endParaRPr lang="en-US" sz="8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609600" y="2326005"/>
            <a:ext cx="72425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产品全景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2470786"/>
            <a:ext cx="7890986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spc="-48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旺生意SaaS产品矩阵</a:t>
            </a:r>
            <a:endParaRPr lang="en-US" sz="2400" dirty="0"/>
          </a:p>
        </p:txBody>
      </p:sp>
      <p:sp>
        <p:nvSpPr>
          <p:cNvPr id="4" name="TextBox 9"/>
          <p:cNvSpPr/>
          <p:nvPr/>
        </p:nvSpPr>
        <p:spPr>
          <a:xfrm>
            <a:off x="8767286" y="2455545"/>
            <a:ext cx="28151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从收银到营销，从单店到连锁，全方位覆盖商户经营全链路。</a:t>
            </a:r>
            <a:endParaRPr lang="en-US" sz="900" dirty="0"/>
          </a:p>
        </p:txBody>
      </p:sp>
      <p:sp>
        <p:nvSpPr>
          <p:cNvPr id="5" name="Shape 12"/>
          <p:cNvSpPr/>
          <p:nvPr/>
        </p:nvSpPr>
        <p:spPr>
          <a:xfrm>
            <a:off x="609600" y="3049905"/>
            <a:ext cx="10972800" cy="1482090"/>
          </a:xfrm>
          <a:prstGeom prst="roundRect">
            <a:avLst>
              <a:gd name="adj" fmla="val 5141"/>
            </a:avLst>
          </a:prstGeom>
          <a:solidFill>
            <a:srgbClr val="010110">
              <a:alpha val="8000"/>
            </a:srgbClr>
          </a:solidFill>
          <a:ln/>
        </p:spPr>
      </p:sp>
      <p:sp>
        <p:nvSpPr>
          <p:cNvPr id="6" name="Shape 14"/>
          <p:cNvSpPr/>
          <p:nvPr/>
        </p:nvSpPr>
        <p:spPr>
          <a:xfrm>
            <a:off x="609600" y="3049905"/>
            <a:ext cx="2186940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Box 16"/>
          <p:cNvSpPr/>
          <p:nvPr/>
        </p:nvSpPr>
        <p:spPr>
          <a:xfrm>
            <a:off x="742950" y="3202305"/>
            <a:ext cx="1920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Box 18"/>
          <p:cNvSpPr/>
          <p:nvPr/>
        </p:nvSpPr>
        <p:spPr>
          <a:xfrm>
            <a:off x="742950" y="3501391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POS收银</a:t>
            </a:r>
            <a:endParaRPr lang="en-US" sz="1050" dirty="0"/>
          </a:p>
        </p:txBody>
      </p:sp>
      <p:sp>
        <p:nvSpPr>
          <p:cNvPr id="9" name="TextBox 20"/>
          <p:cNvSpPr/>
          <p:nvPr/>
        </p:nvSpPr>
        <p:spPr>
          <a:xfrm>
            <a:off x="742950" y="373189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 SYSTEM</a:t>
            </a:r>
            <a:endParaRPr lang="en-US" sz="675" dirty="0"/>
          </a:p>
        </p:txBody>
      </p:sp>
      <p:sp>
        <p:nvSpPr>
          <p:cNvPr id="10" name="TextBox 22"/>
          <p:cNvSpPr/>
          <p:nvPr/>
        </p:nvSpPr>
        <p:spPr>
          <a:xfrm>
            <a:off x="742950" y="3950970"/>
            <a:ext cx="192024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Windows/Android双系统，点餐、收银、外卖、团购核销一站搞定</a:t>
            </a:r>
            <a:endParaRPr lang="en-US" sz="750" dirty="0"/>
          </a:p>
        </p:txBody>
      </p:sp>
      <p:sp>
        <p:nvSpPr>
          <p:cNvPr id="11" name="TextBox 24"/>
          <p:cNvSpPr/>
          <p:nvPr/>
        </p:nvSpPr>
        <p:spPr>
          <a:xfrm>
            <a:off x="742950" y="428434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核心入口</a:t>
            </a:r>
            <a:endParaRPr lang="en-US" sz="675" dirty="0"/>
          </a:p>
        </p:txBody>
      </p:sp>
      <p:sp>
        <p:nvSpPr>
          <p:cNvPr id="12" name="Shape 27"/>
          <p:cNvSpPr/>
          <p:nvPr/>
        </p:nvSpPr>
        <p:spPr>
          <a:xfrm>
            <a:off x="2806065" y="3049905"/>
            <a:ext cx="2186940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Box 29"/>
          <p:cNvSpPr/>
          <p:nvPr/>
        </p:nvSpPr>
        <p:spPr>
          <a:xfrm>
            <a:off x="2939415" y="3202305"/>
            <a:ext cx="1920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TextBox 31"/>
          <p:cNvSpPr/>
          <p:nvPr/>
        </p:nvSpPr>
        <p:spPr>
          <a:xfrm>
            <a:off x="2939415" y="3501391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扫码点餐</a:t>
            </a:r>
            <a:endParaRPr lang="en-US" sz="1050" dirty="0"/>
          </a:p>
        </p:txBody>
      </p:sp>
      <p:sp>
        <p:nvSpPr>
          <p:cNvPr id="15" name="TextBox 33"/>
          <p:cNvSpPr/>
          <p:nvPr/>
        </p:nvSpPr>
        <p:spPr>
          <a:xfrm>
            <a:off x="2939415" y="373189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QR ORDERING</a:t>
            </a:r>
            <a:endParaRPr lang="en-US" sz="675" dirty="0"/>
          </a:p>
        </p:txBody>
      </p:sp>
      <p:sp>
        <p:nvSpPr>
          <p:cNvPr id="16" name="TextBox 35"/>
          <p:cNvSpPr/>
          <p:nvPr/>
        </p:nvSpPr>
        <p:spPr>
          <a:xfrm>
            <a:off x="2939415" y="3950970"/>
            <a:ext cx="192024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顾客自助扫码点餐，节省1-2名服务员，提升客单价与会员转化</a:t>
            </a:r>
            <a:endParaRPr lang="en-US" sz="750" dirty="0"/>
          </a:p>
        </p:txBody>
      </p:sp>
      <p:sp>
        <p:nvSpPr>
          <p:cNvPr id="17" name="TextBox 37"/>
          <p:cNvSpPr/>
          <p:nvPr/>
        </p:nvSpPr>
        <p:spPr>
          <a:xfrm>
            <a:off x="2939415" y="428434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降本增效</a:t>
            </a:r>
            <a:endParaRPr lang="en-US" sz="675" dirty="0"/>
          </a:p>
        </p:txBody>
      </p:sp>
      <p:sp>
        <p:nvSpPr>
          <p:cNvPr id="18" name="Shape 40"/>
          <p:cNvSpPr/>
          <p:nvPr/>
        </p:nvSpPr>
        <p:spPr>
          <a:xfrm>
            <a:off x="5002530" y="3049905"/>
            <a:ext cx="2186940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Box 42"/>
          <p:cNvSpPr/>
          <p:nvPr/>
        </p:nvSpPr>
        <p:spPr>
          <a:xfrm>
            <a:off x="5135880" y="3202305"/>
            <a:ext cx="1920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Box 44"/>
          <p:cNvSpPr/>
          <p:nvPr/>
        </p:nvSpPr>
        <p:spPr>
          <a:xfrm>
            <a:off x="5135880" y="3501391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CRM会员</a:t>
            </a:r>
            <a:endParaRPr lang="en-US" sz="1050" dirty="0"/>
          </a:p>
        </p:txBody>
      </p:sp>
      <p:sp>
        <p:nvSpPr>
          <p:cNvPr id="21" name="TextBox 46"/>
          <p:cNvSpPr/>
          <p:nvPr/>
        </p:nvSpPr>
        <p:spPr>
          <a:xfrm>
            <a:off x="5135880" y="373189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CRM &amp; LOYALTY</a:t>
            </a:r>
            <a:endParaRPr lang="en-US" sz="675" dirty="0"/>
          </a:p>
        </p:txBody>
      </p:sp>
      <p:sp>
        <p:nvSpPr>
          <p:cNvPr id="22" name="TextBox 48"/>
          <p:cNvSpPr/>
          <p:nvPr/>
        </p:nvSpPr>
        <p:spPr>
          <a:xfrm>
            <a:off x="5135880" y="3950970"/>
            <a:ext cx="192024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会员储值、积分、标签营销、生命周期运营，沉淀私域用户</a:t>
            </a:r>
            <a:endParaRPr lang="en-US" sz="750" dirty="0"/>
          </a:p>
        </p:txBody>
      </p:sp>
      <p:sp>
        <p:nvSpPr>
          <p:cNvPr id="23" name="TextBox 50"/>
          <p:cNvSpPr/>
          <p:nvPr/>
        </p:nvSpPr>
        <p:spPr>
          <a:xfrm>
            <a:off x="5135880" y="428434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提升粘性</a:t>
            </a:r>
            <a:endParaRPr lang="en-US" sz="675" dirty="0"/>
          </a:p>
        </p:txBody>
      </p:sp>
      <p:sp>
        <p:nvSpPr>
          <p:cNvPr id="24" name="Shape 53"/>
          <p:cNvSpPr/>
          <p:nvPr/>
        </p:nvSpPr>
        <p:spPr>
          <a:xfrm>
            <a:off x="7198995" y="3049905"/>
            <a:ext cx="2186940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Box 55"/>
          <p:cNvSpPr/>
          <p:nvPr/>
        </p:nvSpPr>
        <p:spPr>
          <a:xfrm>
            <a:off x="7332345" y="3202305"/>
            <a:ext cx="1920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500" dirty="0"/>
          </a:p>
        </p:txBody>
      </p:sp>
      <p:sp>
        <p:nvSpPr>
          <p:cNvPr id="26" name="TextBox 57"/>
          <p:cNvSpPr/>
          <p:nvPr/>
        </p:nvSpPr>
        <p:spPr>
          <a:xfrm>
            <a:off x="7332345" y="3501391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连锁管理</a:t>
            </a:r>
            <a:endParaRPr lang="en-US" sz="1050" dirty="0"/>
          </a:p>
        </p:txBody>
      </p:sp>
      <p:sp>
        <p:nvSpPr>
          <p:cNvPr id="27" name="TextBox 59"/>
          <p:cNvSpPr/>
          <p:nvPr/>
        </p:nvSpPr>
        <p:spPr>
          <a:xfrm>
            <a:off x="7332345" y="373189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CHAIN MANAGEMENT</a:t>
            </a:r>
            <a:endParaRPr lang="en-US" sz="675" dirty="0"/>
          </a:p>
        </p:txBody>
      </p:sp>
      <p:sp>
        <p:nvSpPr>
          <p:cNvPr id="28" name="TextBox 61"/>
          <p:cNvSpPr/>
          <p:nvPr/>
        </p:nvSpPr>
        <p:spPr>
          <a:xfrm>
            <a:off x="7332345" y="3950970"/>
            <a:ext cx="192024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总部统一管理商品、会员、供应链，集团报表实时掌握经营数据</a:t>
            </a:r>
            <a:endParaRPr lang="en-US" sz="750" dirty="0"/>
          </a:p>
        </p:txBody>
      </p:sp>
      <p:sp>
        <p:nvSpPr>
          <p:cNvPr id="29" name="TextBox 63"/>
          <p:cNvSpPr/>
          <p:nvPr/>
        </p:nvSpPr>
        <p:spPr>
          <a:xfrm>
            <a:off x="7332345" y="428434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规模扩张</a:t>
            </a:r>
            <a:endParaRPr lang="en-US" sz="675" dirty="0"/>
          </a:p>
        </p:txBody>
      </p:sp>
      <p:sp>
        <p:nvSpPr>
          <p:cNvPr id="30" name="Shape 66"/>
          <p:cNvSpPr/>
          <p:nvPr/>
        </p:nvSpPr>
        <p:spPr>
          <a:xfrm>
            <a:off x="9395460" y="3049905"/>
            <a:ext cx="2186940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Box 68"/>
          <p:cNvSpPr/>
          <p:nvPr/>
        </p:nvSpPr>
        <p:spPr>
          <a:xfrm>
            <a:off x="9528810" y="3202305"/>
            <a:ext cx="192024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500" dirty="0"/>
          </a:p>
        </p:txBody>
      </p:sp>
      <p:sp>
        <p:nvSpPr>
          <p:cNvPr id="32" name="TextBox 70"/>
          <p:cNvSpPr/>
          <p:nvPr/>
        </p:nvSpPr>
        <p:spPr>
          <a:xfrm>
            <a:off x="9528810" y="3501391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报表中心</a:t>
            </a:r>
            <a:endParaRPr lang="en-US" sz="1050" dirty="0"/>
          </a:p>
        </p:txBody>
      </p:sp>
      <p:sp>
        <p:nvSpPr>
          <p:cNvPr id="33" name="TextBox 72"/>
          <p:cNvSpPr/>
          <p:nvPr/>
        </p:nvSpPr>
        <p:spPr>
          <a:xfrm>
            <a:off x="9528810" y="373189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ANALYTICS</a:t>
            </a:r>
            <a:endParaRPr lang="en-US" sz="675" dirty="0"/>
          </a:p>
        </p:txBody>
      </p:sp>
      <p:sp>
        <p:nvSpPr>
          <p:cNvPr id="34" name="TextBox 74"/>
          <p:cNvSpPr/>
          <p:nvPr/>
        </p:nvSpPr>
        <p:spPr>
          <a:xfrm>
            <a:off x="9528810" y="3950970"/>
            <a:ext cx="192024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商品、收入、营业、财务多维报表，经营状况一目了然</a:t>
            </a:r>
            <a:endParaRPr lang="en-US" sz="750" dirty="0"/>
          </a:p>
        </p:txBody>
      </p:sp>
      <p:sp>
        <p:nvSpPr>
          <p:cNvPr id="35" name="TextBox 76"/>
          <p:cNvSpPr/>
          <p:nvPr/>
        </p:nvSpPr>
        <p:spPr>
          <a:xfrm>
            <a:off x="9528810" y="4284345"/>
            <a:ext cx="192024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数据驱动</a:t>
            </a:r>
            <a:endParaRPr lang="en-US" sz="6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/>
          <p:nvPr/>
        </p:nvSpPr>
        <p:spPr>
          <a:xfrm>
            <a:off x="609600" y="457200"/>
            <a:ext cx="72425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/ 核心价值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716280"/>
            <a:ext cx="3511272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05"/>
              </a:lnSpc>
              <a:buNone/>
            </a:pPr>
            <a:r>
              <a:rPr lang="en-US" sz="2700" spc="-54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五大价值点</a:t>
            </a:r>
            <a:endParaRPr lang="en-US" sz="2700" dirty="0"/>
          </a:p>
          <a:p>
            <a:pPr algn="l" indent="0" marL="0">
              <a:lnSpc>
                <a:spcPts val="3105"/>
              </a:lnSpc>
              <a:buNone/>
            </a:pPr>
            <a:r>
              <a:rPr lang="en-US" sz="2700" spc="-54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打动商户的关键</a:t>
            </a:r>
            <a:endParaRPr lang="en-US" sz="2700" dirty="0"/>
          </a:p>
        </p:txBody>
      </p:sp>
      <p:sp>
        <p:nvSpPr>
          <p:cNvPr id="4" name="TextBox 9"/>
          <p:cNvSpPr/>
          <p:nvPr/>
        </p:nvSpPr>
        <p:spPr>
          <a:xfrm>
            <a:off x="609600" y="1638300"/>
            <a:ext cx="351127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不要罗列功能，要讲清价值。把功能翻译成商户听得懂的"省钱、赚钱、省心"。</a:t>
            </a:r>
            <a:endParaRPr lang="en-US" sz="1050" dirty="0"/>
          </a:p>
        </p:txBody>
      </p:sp>
      <p:sp>
        <p:nvSpPr>
          <p:cNvPr id="5" name="Shape 14"/>
          <p:cNvSpPr/>
          <p:nvPr/>
        </p:nvSpPr>
        <p:spPr>
          <a:xfrm>
            <a:off x="4578072" y="457200"/>
            <a:ext cx="7004328" cy="525780"/>
          </a:xfrm>
          <a:prstGeom prst="rect">
            <a:avLst/>
          </a:prstGeom>
          <a:noFill/>
          <a:ln/>
        </p:spPr>
      </p:sp>
      <p:pic>
        <p:nvPicPr>
          <p:cNvPr id="6" name="Picture 14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8072" y="457200"/>
            <a:ext cx="7004328" cy="525780"/>
          </a:xfrm>
          <a:prstGeom prst="rect">
            <a:avLst/>
          </a:prstGeom>
        </p:spPr>
      </p:pic>
      <p:sp>
        <p:nvSpPr>
          <p:cNvPr id="7" name="TextBox 16"/>
          <p:cNvSpPr/>
          <p:nvPr/>
        </p:nvSpPr>
        <p:spPr>
          <a:xfrm>
            <a:off x="4578072" y="457200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省人力</a:t>
            </a:r>
            <a:endParaRPr lang="en-US" sz="825" dirty="0"/>
          </a:p>
        </p:txBody>
      </p:sp>
      <p:sp>
        <p:nvSpPr>
          <p:cNvPr id="8" name="TextBox 19"/>
          <p:cNvSpPr/>
          <p:nvPr/>
        </p:nvSpPr>
        <p:spPr>
          <a:xfrm>
            <a:off x="5454372" y="457200"/>
            <a:ext cx="6128028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扫码点餐，省下1-2个服务员</a:t>
            </a:r>
            <a:endParaRPr lang="en-US" sz="1200" dirty="0"/>
          </a:p>
        </p:txBody>
      </p:sp>
      <p:sp>
        <p:nvSpPr>
          <p:cNvPr id="9" name="TextBox 20"/>
          <p:cNvSpPr/>
          <p:nvPr/>
        </p:nvSpPr>
        <p:spPr>
          <a:xfrm>
            <a:off x="5454372" y="683895"/>
            <a:ext cx="6128028" cy="177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顾客自己扫码点餐下单，厨房自动出单。一家店一年至少省5-8万人力成本。</a:t>
            </a:r>
            <a:endParaRPr lang="en-US" sz="900" dirty="0"/>
          </a:p>
        </p:txBody>
      </p:sp>
      <p:sp>
        <p:nvSpPr>
          <p:cNvPr id="10" name="Shape 23"/>
          <p:cNvSpPr/>
          <p:nvPr/>
        </p:nvSpPr>
        <p:spPr>
          <a:xfrm>
            <a:off x="4578072" y="982980"/>
            <a:ext cx="7004328" cy="640080"/>
          </a:xfrm>
          <a:prstGeom prst="rect">
            <a:avLst/>
          </a:prstGeom>
          <a:noFill/>
          <a:ln/>
        </p:spPr>
      </p:sp>
      <p:pic>
        <p:nvPicPr>
          <p:cNvPr id="11" name="Picture 23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8072" y="982980"/>
            <a:ext cx="7004328" cy="640080"/>
          </a:xfrm>
          <a:prstGeom prst="rect">
            <a:avLst/>
          </a:prstGeom>
        </p:spPr>
      </p:pic>
      <p:sp>
        <p:nvSpPr>
          <p:cNvPr id="12" name="TextBox 25"/>
          <p:cNvSpPr/>
          <p:nvPr/>
        </p:nvSpPr>
        <p:spPr>
          <a:xfrm>
            <a:off x="4578072" y="1097280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提效率</a:t>
            </a:r>
            <a:endParaRPr lang="en-US" sz="825" dirty="0"/>
          </a:p>
        </p:txBody>
      </p:sp>
      <p:sp>
        <p:nvSpPr>
          <p:cNvPr id="13" name="TextBox 28"/>
          <p:cNvSpPr/>
          <p:nvPr/>
        </p:nvSpPr>
        <p:spPr>
          <a:xfrm>
            <a:off x="5454372" y="1097280"/>
            <a:ext cx="6128028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外卖团购自动接单，不出错不漏单</a:t>
            </a:r>
            <a:endParaRPr lang="en-US" sz="1200" dirty="0"/>
          </a:p>
        </p:txBody>
      </p:sp>
      <p:sp>
        <p:nvSpPr>
          <p:cNvPr id="14" name="TextBox 29"/>
          <p:cNvSpPr/>
          <p:nvPr/>
        </p:nvSpPr>
        <p:spPr>
          <a:xfrm>
            <a:off x="5454372" y="1323975"/>
            <a:ext cx="6128028" cy="177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美团、饿了么、抖音团购自动同步到POS，不用在多个平台后台切换，订单自动打印到后厨。</a:t>
            </a:r>
            <a:endParaRPr lang="en-US" sz="900" dirty="0"/>
          </a:p>
        </p:txBody>
      </p:sp>
      <p:sp>
        <p:nvSpPr>
          <p:cNvPr id="15" name="Shape 32"/>
          <p:cNvSpPr/>
          <p:nvPr/>
        </p:nvSpPr>
        <p:spPr>
          <a:xfrm>
            <a:off x="4578072" y="1623061"/>
            <a:ext cx="7004328" cy="640080"/>
          </a:xfrm>
          <a:prstGeom prst="rect">
            <a:avLst/>
          </a:prstGeom>
          <a:noFill/>
          <a:ln/>
        </p:spPr>
      </p:sp>
      <p:pic>
        <p:nvPicPr>
          <p:cNvPr id="16" name="Picture 32" descr="__type_image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8072" y="1623061"/>
            <a:ext cx="7004328" cy="640080"/>
          </a:xfrm>
          <a:prstGeom prst="rect">
            <a:avLst/>
          </a:prstGeom>
        </p:spPr>
      </p:pic>
      <p:sp>
        <p:nvSpPr>
          <p:cNvPr id="17" name="TextBox 34"/>
          <p:cNvSpPr/>
          <p:nvPr/>
        </p:nvSpPr>
        <p:spPr>
          <a:xfrm>
            <a:off x="4578072" y="1737361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增收入</a:t>
            </a:r>
            <a:endParaRPr lang="en-US" sz="825" dirty="0"/>
          </a:p>
        </p:txBody>
      </p:sp>
      <p:sp>
        <p:nvSpPr>
          <p:cNvPr id="18" name="TextBox 37"/>
          <p:cNvSpPr/>
          <p:nvPr/>
        </p:nvSpPr>
        <p:spPr>
          <a:xfrm>
            <a:off x="5454372" y="1737361"/>
            <a:ext cx="6128028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会员储值+营销，回头客多30%</a:t>
            </a:r>
            <a:endParaRPr lang="en-US" sz="1200" dirty="0"/>
          </a:p>
        </p:txBody>
      </p:sp>
      <p:sp>
        <p:nvSpPr>
          <p:cNvPr id="19" name="TextBox 38"/>
          <p:cNvSpPr/>
          <p:nvPr/>
        </p:nvSpPr>
        <p:spPr>
          <a:xfrm>
            <a:off x="5454372" y="1964055"/>
            <a:ext cx="6128028" cy="177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扫码点餐引导入会，储值有礼锁定复购，智能发券精准触达，让新客变老客，老客带新客。</a:t>
            </a:r>
            <a:endParaRPr lang="en-US" sz="900" dirty="0"/>
          </a:p>
        </p:txBody>
      </p:sp>
      <p:sp>
        <p:nvSpPr>
          <p:cNvPr id="20" name="Shape 41"/>
          <p:cNvSpPr/>
          <p:nvPr/>
        </p:nvSpPr>
        <p:spPr>
          <a:xfrm>
            <a:off x="4578072" y="2263141"/>
            <a:ext cx="7004328" cy="640080"/>
          </a:xfrm>
          <a:prstGeom prst="rect">
            <a:avLst/>
          </a:prstGeom>
          <a:noFill/>
          <a:ln/>
        </p:spPr>
      </p:sp>
      <p:pic>
        <p:nvPicPr>
          <p:cNvPr id="21" name="Picture 41" descr="__type_image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8072" y="2263141"/>
            <a:ext cx="7004328" cy="640080"/>
          </a:xfrm>
          <a:prstGeom prst="rect">
            <a:avLst/>
          </a:prstGeom>
        </p:spPr>
      </p:pic>
      <p:sp>
        <p:nvSpPr>
          <p:cNvPr id="22" name="TextBox 43"/>
          <p:cNvSpPr/>
          <p:nvPr/>
        </p:nvSpPr>
        <p:spPr>
          <a:xfrm>
            <a:off x="4578072" y="2377441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降成本</a:t>
            </a:r>
            <a:endParaRPr lang="en-US" sz="825" dirty="0"/>
          </a:p>
        </p:txBody>
      </p:sp>
      <p:sp>
        <p:nvSpPr>
          <p:cNvPr id="23" name="TextBox 46"/>
          <p:cNvSpPr/>
          <p:nvPr/>
        </p:nvSpPr>
        <p:spPr>
          <a:xfrm>
            <a:off x="5454372" y="2377441"/>
            <a:ext cx="6128028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电子菜单0成本更新，进销存精准管控</a:t>
            </a:r>
            <a:endParaRPr lang="en-US" sz="1200" dirty="0"/>
          </a:p>
        </p:txBody>
      </p:sp>
      <p:sp>
        <p:nvSpPr>
          <p:cNvPr id="24" name="TextBox 47"/>
          <p:cNvSpPr/>
          <p:nvPr/>
        </p:nvSpPr>
        <p:spPr>
          <a:xfrm>
            <a:off x="5454372" y="2604136"/>
            <a:ext cx="6128028" cy="177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菜品上新不用再印菜单，手机改完即时生效。进销存自动核算成本，库存预警不浪费。</a:t>
            </a:r>
            <a:endParaRPr lang="en-US" sz="900" dirty="0"/>
          </a:p>
        </p:txBody>
      </p:sp>
      <p:sp>
        <p:nvSpPr>
          <p:cNvPr id="25" name="TextBox 52"/>
          <p:cNvSpPr/>
          <p:nvPr/>
        </p:nvSpPr>
        <p:spPr>
          <a:xfrm>
            <a:off x="4578072" y="3017520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更省心</a:t>
            </a:r>
            <a:endParaRPr lang="en-US" sz="825" dirty="0"/>
          </a:p>
        </p:txBody>
      </p:sp>
      <p:sp>
        <p:nvSpPr>
          <p:cNvPr id="26" name="TextBox 55"/>
          <p:cNvSpPr/>
          <p:nvPr/>
        </p:nvSpPr>
        <p:spPr>
          <a:xfrm>
            <a:off x="5454372" y="3017520"/>
            <a:ext cx="6128028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手机管店，随时随地看生意</a:t>
            </a:r>
            <a:endParaRPr lang="en-US" sz="1200" dirty="0"/>
          </a:p>
        </p:txBody>
      </p:sp>
      <p:sp>
        <p:nvSpPr>
          <p:cNvPr id="27" name="TextBox 56"/>
          <p:cNvSpPr/>
          <p:nvPr/>
        </p:nvSpPr>
        <p:spPr>
          <a:xfrm>
            <a:off x="5454372" y="3244216"/>
            <a:ext cx="6128028" cy="177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老板不用守在店里，手机APP实时看营收、查报表、管员工，出差旅游也放心。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609600" y="2326005"/>
            <a:ext cx="72425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/ 行业分类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2470786"/>
            <a:ext cx="7890986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spc="-48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7大行业类别 · 7种产品版本</a:t>
            </a:r>
            <a:endParaRPr lang="en-US" sz="2400" dirty="0"/>
          </a:p>
        </p:txBody>
      </p:sp>
      <p:sp>
        <p:nvSpPr>
          <p:cNvPr id="4" name="TextBox 9"/>
          <p:cNvSpPr/>
          <p:nvPr/>
        </p:nvSpPr>
        <p:spPr>
          <a:xfrm>
            <a:off x="8767286" y="2455545"/>
            <a:ext cx="28151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不同行业经营特点不同，匹配的产品版本也不同。学会先判断行业类型，再匹配版本，展业才能精准。</a:t>
            </a:r>
            <a:endParaRPr lang="en-US" sz="900" dirty="0"/>
          </a:p>
        </p:txBody>
      </p:sp>
      <p:sp>
        <p:nvSpPr>
          <p:cNvPr id="5" name="Shape 12"/>
          <p:cNvSpPr/>
          <p:nvPr/>
        </p:nvSpPr>
        <p:spPr>
          <a:xfrm>
            <a:off x="609600" y="3049905"/>
            <a:ext cx="10972800" cy="1482090"/>
          </a:xfrm>
          <a:prstGeom prst="roundRect">
            <a:avLst>
              <a:gd name="adj" fmla="val 5141"/>
            </a:avLst>
          </a:prstGeom>
          <a:solidFill>
            <a:srgbClr val="010110">
              <a:alpha val="8000"/>
            </a:srgbClr>
          </a:solidFill>
          <a:ln/>
        </p:spPr>
      </p:sp>
      <p:sp>
        <p:nvSpPr>
          <p:cNvPr id="6" name="Shape 14"/>
          <p:cNvSpPr/>
          <p:nvPr/>
        </p:nvSpPr>
        <p:spPr>
          <a:xfrm>
            <a:off x="609600" y="3049905"/>
            <a:ext cx="1559362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Box 16"/>
          <p:cNvSpPr/>
          <p:nvPr/>
        </p:nvSpPr>
        <p:spPr>
          <a:xfrm>
            <a:off x="742950" y="3202305"/>
            <a:ext cx="1292662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Box 18"/>
          <p:cNvSpPr/>
          <p:nvPr/>
        </p:nvSpPr>
        <p:spPr>
          <a:xfrm>
            <a:off x="742950" y="3501391"/>
            <a:ext cx="129266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</a:t>
            </a:r>
            <a:endParaRPr lang="en-US" sz="1050" dirty="0"/>
          </a:p>
        </p:txBody>
      </p:sp>
      <p:sp>
        <p:nvSpPr>
          <p:cNvPr id="9" name="TextBox 20"/>
          <p:cNvSpPr/>
          <p:nvPr/>
        </p:nvSpPr>
        <p:spPr>
          <a:xfrm>
            <a:off x="742950" y="373189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DINE-IN</a:t>
            </a:r>
            <a:endParaRPr lang="en-US" sz="675" dirty="0"/>
          </a:p>
        </p:txBody>
      </p:sp>
      <p:sp>
        <p:nvSpPr>
          <p:cNvPr id="10" name="TextBox 22"/>
          <p:cNvSpPr/>
          <p:nvPr/>
        </p:nvSpPr>
        <p:spPr>
          <a:xfrm>
            <a:off x="742950" y="3950970"/>
            <a:ext cx="129266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先用餐后结账，桌台点餐，前后台打印</a:t>
            </a:r>
            <a:endParaRPr lang="en-US" sz="750" dirty="0"/>
          </a:p>
        </p:txBody>
      </p:sp>
      <p:sp>
        <p:nvSpPr>
          <p:cNvPr id="11" name="TextBox 24"/>
          <p:cNvSpPr/>
          <p:nvPr/>
        </p:nvSpPr>
        <p:spPr>
          <a:xfrm>
            <a:off x="742950" y="428434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正餐版本 · 2额度</a:t>
            </a:r>
            <a:endParaRPr lang="en-US" sz="675" dirty="0"/>
          </a:p>
        </p:txBody>
      </p:sp>
      <p:sp>
        <p:nvSpPr>
          <p:cNvPr id="12" name="Shape 27"/>
          <p:cNvSpPr/>
          <p:nvPr/>
        </p:nvSpPr>
        <p:spPr>
          <a:xfrm>
            <a:off x="2178487" y="3049905"/>
            <a:ext cx="1559362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Box 29"/>
          <p:cNvSpPr/>
          <p:nvPr/>
        </p:nvSpPr>
        <p:spPr>
          <a:xfrm>
            <a:off x="2311837" y="3202305"/>
            <a:ext cx="1292662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TextBox 31"/>
          <p:cNvSpPr/>
          <p:nvPr/>
        </p:nvSpPr>
        <p:spPr>
          <a:xfrm>
            <a:off x="2311837" y="3501391"/>
            <a:ext cx="129266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</a:t>
            </a:r>
            <a:endParaRPr lang="en-US" sz="1050" dirty="0"/>
          </a:p>
        </p:txBody>
      </p:sp>
      <p:sp>
        <p:nvSpPr>
          <p:cNvPr id="15" name="TextBox 33"/>
          <p:cNvSpPr/>
          <p:nvPr/>
        </p:nvSpPr>
        <p:spPr>
          <a:xfrm>
            <a:off x="2311837" y="373189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QUICK SERVICE</a:t>
            </a:r>
            <a:endParaRPr lang="en-US" sz="675" dirty="0"/>
          </a:p>
        </p:txBody>
      </p:sp>
      <p:sp>
        <p:nvSpPr>
          <p:cNvPr id="16" name="TextBox 35"/>
          <p:cNvSpPr/>
          <p:nvPr/>
        </p:nvSpPr>
        <p:spPr>
          <a:xfrm>
            <a:off x="2311837" y="3950970"/>
            <a:ext cx="129266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先结账后用餐，前台点餐+收银，叫号出餐</a:t>
            </a:r>
            <a:endParaRPr lang="en-US" sz="750" dirty="0"/>
          </a:p>
        </p:txBody>
      </p:sp>
      <p:sp>
        <p:nvSpPr>
          <p:cNvPr id="17" name="TextBox 37"/>
          <p:cNvSpPr/>
          <p:nvPr/>
        </p:nvSpPr>
        <p:spPr>
          <a:xfrm>
            <a:off x="2311837" y="428434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轻餐版本 · 1额度</a:t>
            </a:r>
            <a:endParaRPr lang="en-US" sz="675" dirty="0"/>
          </a:p>
        </p:txBody>
      </p:sp>
      <p:sp>
        <p:nvSpPr>
          <p:cNvPr id="18" name="Shape 40"/>
          <p:cNvSpPr/>
          <p:nvPr/>
        </p:nvSpPr>
        <p:spPr>
          <a:xfrm>
            <a:off x="3747373" y="3049905"/>
            <a:ext cx="1559362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Box 42"/>
          <p:cNvSpPr/>
          <p:nvPr/>
        </p:nvSpPr>
        <p:spPr>
          <a:xfrm>
            <a:off x="3880723" y="3202305"/>
            <a:ext cx="1292662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Box 44"/>
          <p:cNvSpPr/>
          <p:nvPr/>
        </p:nvSpPr>
        <p:spPr>
          <a:xfrm>
            <a:off x="3880723" y="3501391"/>
            <a:ext cx="129266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茶饮</a:t>
            </a:r>
            <a:endParaRPr lang="en-US" sz="1050" dirty="0"/>
          </a:p>
        </p:txBody>
      </p:sp>
      <p:sp>
        <p:nvSpPr>
          <p:cNvPr id="21" name="TextBox 46"/>
          <p:cNvSpPr/>
          <p:nvPr/>
        </p:nvSpPr>
        <p:spPr>
          <a:xfrm>
            <a:off x="3880723" y="373189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 &amp; COFFEE</a:t>
            </a:r>
            <a:endParaRPr lang="en-US" sz="675" dirty="0"/>
          </a:p>
        </p:txBody>
      </p:sp>
      <p:sp>
        <p:nvSpPr>
          <p:cNvPr id="22" name="TextBox 48"/>
          <p:cNvSpPr/>
          <p:nvPr/>
        </p:nvSpPr>
        <p:spPr>
          <a:xfrm>
            <a:off x="3880723" y="3950970"/>
            <a:ext cx="129266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小程序点单，标签打印，无后厨，连锁为主</a:t>
            </a:r>
            <a:endParaRPr lang="en-US" sz="750" dirty="0"/>
          </a:p>
        </p:txBody>
      </p:sp>
      <p:sp>
        <p:nvSpPr>
          <p:cNvPr id="23" name="TextBox 50"/>
          <p:cNvSpPr/>
          <p:nvPr/>
        </p:nvSpPr>
        <p:spPr>
          <a:xfrm>
            <a:off x="3880723" y="428434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茶饮模式 · 1额度</a:t>
            </a:r>
            <a:endParaRPr lang="en-US" sz="675" dirty="0"/>
          </a:p>
        </p:txBody>
      </p:sp>
      <p:sp>
        <p:nvSpPr>
          <p:cNvPr id="24" name="Shape 53"/>
          <p:cNvSpPr/>
          <p:nvPr/>
        </p:nvSpPr>
        <p:spPr>
          <a:xfrm>
            <a:off x="5316260" y="3049905"/>
            <a:ext cx="1559362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Box 55"/>
          <p:cNvSpPr/>
          <p:nvPr/>
        </p:nvSpPr>
        <p:spPr>
          <a:xfrm>
            <a:off x="5449610" y="3202305"/>
            <a:ext cx="1292662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500" dirty="0"/>
          </a:p>
        </p:txBody>
      </p:sp>
      <p:sp>
        <p:nvSpPr>
          <p:cNvPr id="26" name="TextBox 57"/>
          <p:cNvSpPr/>
          <p:nvPr/>
        </p:nvSpPr>
        <p:spPr>
          <a:xfrm>
            <a:off x="5449610" y="3501391"/>
            <a:ext cx="129266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零售</a:t>
            </a:r>
            <a:endParaRPr lang="en-US" sz="1050" dirty="0"/>
          </a:p>
        </p:txBody>
      </p:sp>
      <p:sp>
        <p:nvSpPr>
          <p:cNvPr id="27" name="TextBox 59"/>
          <p:cNvSpPr/>
          <p:nvPr/>
        </p:nvSpPr>
        <p:spPr>
          <a:xfrm>
            <a:off x="5449610" y="373189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RETAIL</a:t>
            </a:r>
            <a:endParaRPr lang="en-US" sz="675" dirty="0"/>
          </a:p>
        </p:txBody>
      </p:sp>
      <p:sp>
        <p:nvSpPr>
          <p:cNvPr id="28" name="TextBox 61"/>
          <p:cNvSpPr/>
          <p:nvPr/>
        </p:nvSpPr>
        <p:spPr>
          <a:xfrm>
            <a:off x="5449610" y="3950970"/>
            <a:ext cx="129266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条码收银、称重收银、库存盘点、价签管理</a:t>
            </a:r>
            <a:endParaRPr lang="en-US" sz="750" dirty="0"/>
          </a:p>
        </p:txBody>
      </p:sp>
      <p:sp>
        <p:nvSpPr>
          <p:cNvPr id="29" name="TextBox 63"/>
          <p:cNvSpPr/>
          <p:nvPr/>
        </p:nvSpPr>
        <p:spPr>
          <a:xfrm>
            <a:off x="5449610" y="428434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零售模式 · 1额度</a:t>
            </a:r>
            <a:endParaRPr lang="en-US" sz="675" dirty="0"/>
          </a:p>
        </p:txBody>
      </p:sp>
      <p:sp>
        <p:nvSpPr>
          <p:cNvPr id="30" name="Shape 66"/>
          <p:cNvSpPr/>
          <p:nvPr/>
        </p:nvSpPr>
        <p:spPr>
          <a:xfrm>
            <a:off x="6885147" y="3049905"/>
            <a:ext cx="1559362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Box 68"/>
          <p:cNvSpPr/>
          <p:nvPr/>
        </p:nvSpPr>
        <p:spPr>
          <a:xfrm>
            <a:off x="7018497" y="3202305"/>
            <a:ext cx="1292662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500" dirty="0"/>
          </a:p>
        </p:txBody>
      </p:sp>
      <p:sp>
        <p:nvSpPr>
          <p:cNvPr id="32" name="TextBox 70"/>
          <p:cNvSpPr/>
          <p:nvPr/>
        </p:nvSpPr>
        <p:spPr>
          <a:xfrm>
            <a:off x="7018497" y="3501391"/>
            <a:ext cx="129266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生鲜</a:t>
            </a:r>
            <a:endParaRPr lang="en-US" sz="1050" dirty="0"/>
          </a:p>
        </p:txBody>
      </p:sp>
      <p:sp>
        <p:nvSpPr>
          <p:cNvPr id="33" name="TextBox 72"/>
          <p:cNvSpPr/>
          <p:nvPr/>
        </p:nvSpPr>
        <p:spPr>
          <a:xfrm>
            <a:off x="7018497" y="373189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FRESH FOOD</a:t>
            </a:r>
            <a:endParaRPr lang="en-US" sz="675" dirty="0"/>
          </a:p>
        </p:txBody>
      </p:sp>
      <p:sp>
        <p:nvSpPr>
          <p:cNvPr id="34" name="TextBox 74"/>
          <p:cNvSpPr/>
          <p:nvPr/>
        </p:nvSpPr>
        <p:spPr>
          <a:xfrm>
            <a:off x="7018497" y="3950970"/>
            <a:ext cx="129266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称重收银、AI识别商品、标签模板、供应链</a:t>
            </a:r>
            <a:endParaRPr lang="en-US" sz="750" dirty="0"/>
          </a:p>
        </p:txBody>
      </p:sp>
      <p:sp>
        <p:nvSpPr>
          <p:cNvPr id="35" name="TextBox 76"/>
          <p:cNvSpPr/>
          <p:nvPr/>
        </p:nvSpPr>
        <p:spPr>
          <a:xfrm>
            <a:off x="7018497" y="428434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生鲜模式 · 1额度</a:t>
            </a:r>
            <a:endParaRPr lang="en-US" sz="675" dirty="0"/>
          </a:p>
        </p:txBody>
      </p:sp>
      <p:sp>
        <p:nvSpPr>
          <p:cNvPr id="36" name="Shape 79"/>
          <p:cNvSpPr/>
          <p:nvPr/>
        </p:nvSpPr>
        <p:spPr>
          <a:xfrm>
            <a:off x="8454033" y="3049905"/>
            <a:ext cx="1559362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Box 81"/>
          <p:cNvSpPr/>
          <p:nvPr/>
        </p:nvSpPr>
        <p:spPr>
          <a:xfrm>
            <a:off x="8587383" y="3202305"/>
            <a:ext cx="1292662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500" dirty="0"/>
          </a:p>
        </p:txBody>
      </p:sp>
      <p:sp>
        <p:nvSpPr>
          <p:cNvPr id="38" name="TextBox 83"/>
          <p:cNvSpPr/>
          <p:nvPr/>
        </p:nvSpPr>
        <p:spPr>
          <a:xfrm>
            <a:off x="8587383" y="3501391"/>
            <a:ext cx="129266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美业</a:t>
            </a:r>
            <a:endParaRPr lang="en-US" sz="1050" dirty="0"/>
          </a:p>
        </p:txBody>
      </p:sp>
      <p:sp>
        <p:nvSpPr>
          <p:cNvPr id="39" name="TextBox 85"/>
          <p:cNvSpPr/>
          <p:nvPr/>
        </p:nvSpPr>
        <p:spPr>
          <a:xfrm>
            <a:off x="8587383" y="373189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BEAUTY</a:t>
            </a:r>
            <a:endParaRPr lang="en-US" sz="675" dirty="0"/>
          </a:p>
        </p:txBody>
      </p:sp>
      <p:sp>
        <p:nvSpPr>
          <p:cNvPr id="40" name="TextBox 87"/>
          <p:cNvSpPr/>
          <p:nvPr/>
        </p:nvSpPr>
        <p:spPr>
          <a:xfrm>
            <a:off x="8587383" y="3950970"/>
            <a:ext cx="129266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计时消费、线上预约、服务人员提成管理</a:t>
            </a:r>
            <a:endParaRPr lang="en-US" sz="750" dirty="0"/>
          </a:p>
        </p:txBody>
      </p:sp>
      <p:sp>
        <p:nvSpPr>
          <p:cNvPr id="41" name="TextBox 89"/>
          <p:cNvSpPr/>
          <p:nvPr/>
        </p:nvSpPr>
        <p:spPr>
          <a:xfrm>
            <a:off x="8587383" y="428434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美业模式 · 1额度</a:t>
            </a:r>
            <a:endParaRPr lang="en-US" sz="675" dirty="0"/>
          </a:p>
        </p:txBody>
      </p:sp>
      <p:sp>
        <p:nvSpPr>
          <p:cNvPr id="42" name="Shape 92"/>
          <p:cNvSpPr/>
          <p:nvPr/>
        </p:nvSpPr>
        <p:spPr>
          <a:xfrm>
            <a:off x="10022920" y="3049905"/>
            <a:ext cx="1559362" cy="148209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TextBox 94"/>
          <p:cNvSpPr/>
          <p:nvPr/>
        </p:nvSpPr>
        <p:spPr>
          <a:xfrm>
            <a:off x="10156270" y="3202305"/>
            <a:ext cx="1292662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500" dirty="0"/>
          </a:p>
        </p:txBody>
      </p:sp>
      <p:sp>
        <p:nvSpPr>
          <p:cNvPr id="44" name="TextBox 96"/>
          <p:cNvSpPr/>
          <p:nvPr/>
        </p:nvSpPr>
        <p:spPr>
          <a:xfrm>
            <a:off x="10156270" y="3501391"/>
            <a:ext cx="129266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食堂</a:t>
            </a:r>
            <a:endParaRPr lang="en-US" sz="1050" dirty="0"/>
          </a:p>
        </p:txBody>
      </p:sp>
      <p:sp>
        <p:nvSpPr>
          <p:cNvPr id="45" name="TextBox 98"/>
          <p:cNvSpPr/>
          <p:nvPr/>
        </p:nvSpPr>
        <p:spPr>
          <a:xfrm>
            <a:off x="10156270" y="373189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spc="20" kern="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CANTEEN</a:t>
            </a:r>
            <a:endParaRPr lang="en-US" sz="675" dirty="0"/>
          </a:p>
        </p:txBody>
      </p:sp>
      <p:sp>
        <p:nvSpPr>
          <p:cNvPr id="46" name="TextBox 100"/>
          <p:cNvSpPr/>
          <p:nvPr/>
        </p:nvSpPr>
        <p:spPr>
          <a:xfrm>
            <a:off x="10156270" y="3950970"/>
            <a:ext cx="129266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刷卡消费、扫码收费，机关/校园/企业食堂</a:t>
            </a:r>
            <a:endParaRPr lang="en-US" sz="750" dirty="0"/>
          </a:p>
        </p:txBody>
      </p:sp>
      <p:sp>
        <p:nvSpPr>
          <p:cNvPr id="47" name="TextBox 102"/>
          <p:cNvSpPr/>
          <p:nvPr/>
        </p:nvSpPr>
        <p:spPr>
          <a:xfrm>
            <a:off x="10156270" y="4284345"/>
            <a:ext cx="129266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食堂模式 · 1额度</a:t>
            </a:r>
            <a:endParaRPr lang="en-US" sz="6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609600" y="1308260"/>
            <a:ext cx="827723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05.1 / 正餐行业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1529242"/>
            <a:ext cx="3222546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spc="-48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正餐版本 · 先用餐后结账</a:t>
            </a:r>
            <a:endParaRPr lang="en-US" sz="2400" dirty="0"/>
          </a:p>
        </p:txBody>
      </p:sp>
      <p:sp>
        <p:nvSpPr>
          <p:cNvPr id="4" name="TextBox 9"/>
          <p:cNvSpPr/>
          <p:nvPr/>
        </p:nvSpPr>
        <p:spPr>
          <a:xfrm>
            <a:off x="4098846" y="1514001"/>
            <a:ext cx="29491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额度消耗：2个/门店 | 外卖：美团/饿了么/抖音/京东 | 团购：美团/抖音</a:t>
            </a:r>
            <a:endParaRPr lang="en-US" sz="900" dirty="0"/>
          </a:p>
        </p:txBody>
      </p:sp>
      <p:sp>
        <p:nvSpPr>
          <p:cNvPr id="5" name="Shape 14"/>
          <p:cNvSpPr/>
          <p:nvPr/>
        </p:nvSpPr>
        <p:spPr>
          <a:xfrm>
            <a:off x="609600" y="2032160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6" name="TextBox 17"/>
          <p:cNvSpPr/>
          <p:nvPr/>
        </p:nvSpPr>
        <p:spPr>
          <a:xfrm>
            <a:off x="769620" y="2173128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炒菜酒馆</a:t>
            </a:r>
            <a:endParaRPr lang="en-US" sz="1125" dirty="0"/>
          </a:p>
        </p:txBody>
      </p:sp>
      <p:sp>
        <p:nvSpPr>
          <p:cNvPr id="7" name="TextBox 18"/>
          <p:cNvSpPr/>
          <p:nvPr/>
        </p:nvSpPr>
        <p:spPr>
          <a:xfrm>
            <a:off x="5345430" y="2188369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正餐版本</a:t>
            </a:r>
            <a:endParaRPr lang="en-US" sz="750" dirty="0"/>
          </a:p>
        </p:txBody>
      </p:sp>
      <p:sp>
        <p:nvSpPr>
          <p:cNvPr id="8" name="TextBox 21"/>
          <p:cNvSpPr/>
          <p:nvPr/>
        </p:nvSpPr>
        <p:spPr>
          <a:xfrm>
            <a:off x="769620" y="2439828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9" name="TextBox 22"/>
          <p:cNvSpPr/>
          <p:nvPr/>
        </p:nvSpPr>
        <p:spPr>
          <a:xfrm>
            <a:off x="1379220" y="2439828"/>
            <a:ext cx="3520083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先用餐后结账，桌台开台点餐，前台小票+后厨菜品打印，有楼层/分区/包间</a:t>
            </a:r>
            <a:endParaRPr lang="en-US" sz="825" dirty="0"/>
          </a:p>
        </p:txBody>
      </p:sp>
      <p:sp>
        <p:nvSpPr>
          <p:cNvPr id="10" name="TextBox 25"/>
          <p:cNvSpPr/>
          <p:nvPr/>
        </p:nvSpPr>
        <p:spPr>
          <a:xfrm>
            <a:off x="769620" y="2635090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11" name="TextBox 26"/>
          <p:cNvSpPr/>
          <p:nvPr/>
        </p:nvSpPr>
        <p:spPr>
          <a:xfrm>
            <a:off x="1379220" y="2635090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2个/门店</a:t>
            </a:r>
            <a:endParaRPr lang="en-US" sz="825" dirty="0"/>
          </a:p>
        </p:txBody>
      </p:sp>
      <p:sp>
        <p:nvSpPr>
          <p:cNvPr id="12" name="TextBox 29"/>
          <p:cNvSpPr/>
          <p:nvPr/>
        </p:nvSpPr>
        <p:spPr>
          <a:xfrm>
            <a:off x="769620" y="2830353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13" name="TextBox 30"/>
          <p:cNvSpPr/>
          <p:nvPr/>
        </p:nvSpPr>
        <p:spPr>
          <a:xfrm>
            <a:off x="1379220" y="2830353"/>
            <a:ext cx="3784044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前台收银机、分区收银机、前台小票机(USB/网口)、后厨打印机(网口/云)、KDS屏</a:t>
            </a:r>
            <a:endParaRPr lang="en-US" sz="825" dirty="0"/>
          </a:p>
        </p:txBody>
      </p:sp>
      <p:sp>
        <p:nvSpPr>
          <p:cNvPr id="14" name="Shape 33"/>
          <p:cNvSpPr/>
          <p:nvPr/>
        </p:nvSpPr>
        <p:spPr>
          <a:xfrm>
            <a:off x="6153150" y="2032160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15" name="TextBox 36"/>
          <p:cNvSpPr/>
          <p:nvPr/>
        </p:nvSpPr>
        <p:spPr>
          <a:xfrm>
            <a:off x="6313170" y="2173128"/>
            <a:ext cx="101000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火锅店 / 涮肉城</a:t>
            </a:r>
            <a:endParaRPr lang="en-US" sz="1125" dirty="0"/>
          </a:p>
        </p:txBody>
      </p:sp>
      <p:sp>
        <p:nvSpPr>
          <p:cNvPr id="16" name="TextBox 37"/>
          <p:cNvSpPr/>
          <p:nvPr/>
        </p:nvSpPr>
        <p:spPr>
          <a:xfrm>
            <a:off x="10888981" y="2188369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正餐版本</a:t>
            </a:r>
            <a:endParaRPr lang="en-US" sz="750" dirty="0"/>
          </a:p>
        </p:txBody>
      </p:sp>
      <p:sp>
        <p:nvSpPr>
          <p:cNvPr id="17" name="TextBox 40"/>
          <p:cNvSpPr/>
          <p:nvPr/>
        </p:nvSpPr>
        <p:spPr>
          <a:xfrm>
            <a:off x="6313170" y="2439828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18" name="TextBox 41"/>
          <p:cNvSpPr/>
          <p:nvPr/>
        </p:nvSpPr>
        <p:spPr>
          <a:xfrm>
            <a:off x="6922770" y="2439828"/>
            <a:ext cx="3292793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桌台开台点餐，锅底/菜品分单打印，分区收银，通常有外卖和团购核销</a:t>
            </a:r>
            <a:endParaRPr lang="en-US" sz="825" dirty="0"/>
          </a:p>
        </p:txBody>
      </p:sp>
      <p:sp>
        <p:nvSpPr>
          <p:cNvPr id="19" name="TextBox 44"/>
          <p:cNvSpPr/>
          <p:nvPr/>
        </p:nvSpPr>
        <p:spPr>
          <a:xfrm>
            <a:off x="6313170" y="2635090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20" name="TextBox 45"/>
          <p:cNvSpPr/>
          <p:nvPr/>
        </p:nvSpPr>
        <p:spPr>
          <a:xfrm>
            <a:off x="6922770" y="2635090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2个/门店</a:t>
            </a:r>
            <a:endParaRPr lang="en-US" sz="825" dirty="0"/>
          </a:p>
        </p:txBody>
      </p:sp>
      <p:sp>
        <p:nvSpPr>
          <p:cNvPr id="21" name="TextBox 48"/>
          <p:cNvSpPr/>
          <p:nvPr/>
        </p:nvSpPr>
        <p:spPr>
          <a:xfrm>
            <a:off x="6313170" y="2830353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22" name="TextBox 49"/>
          <p:cNvSpPr/>
          <p:nvPr/>
        </p:nvSpPr>
        <p:spPr>
          <a:xfrm>
            <a:off x="6922770" y="2830353"/>
            <a:ext cx="2197537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分区收银机、前台小票机、后厨打印机、KDS屏</a:t>
            </a:r>
            <a:endParaRPr lang="en-US" sz="825" dirty="0"/>
          </a:p>
        </p:txBody>
      </p:sp>
      <p:sp>
        <p:nvSpPr>
          <p:cNvPr id="23" name="Shape 52"/>
          <p:cNvSpPr/>
          <p:nvPr/>
        </p:nvSpPr>
        <p:spPr>
          <a:xfrm>
            <a:off x="609600" y="3242788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24" name="TextBox 55"/>
          <p:cNvSpPr/>
          <p:nvPr/>
        </p:nvSpPr>
        <p:spPr>
          <a:xfrm>
            <a:off x="769620" y="3383756"/>
            <a:ext cx="129575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海鲜酒楼 / 中式餐厅</a:t>
            </a:r>
            <a:endParaRPr lang="en-US" sz="1125" dirty="0"/>
          </a:p>
        </p:txBody>
      </p:sp>
      <p:sp>
        <p:nvSpPr>
          <p:cNvPr id="25" name="TextBox 56"/>
          <p:cNvSpPr/>
          <p:nvPr/>
        </p:nvSpPr>
        <p:spPr>
          <a:xfrm>
            <a:off x="5345430" y="3398997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正餐版本</a:t>
            </a:r>
            <a:endParaRPr lang="en-US" sz="750" dirty="0"/>
          </a:p>
        </p:txBody>
      </p:sp>
      <p:sp>
        <p:nvSpPr>
          <p:cNvPr id="26" name="TextBox 59"/>
          <p:cNvSpPr/>
          <p:nvPr/>
        </p:nvSpPr>
        <p:spPr>
          <a:xfrm>
            <a:off x="769620" y="3650456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27" name="TextBox 60"/>
          <p:cNvSpPr/>
          <p:nvPr/>
        </p:nvSpPr>
        <p:spPr>
          <a:xfrm>
            <a:off x="1379220" y="3650456"/>
            <a:ext cx="29337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大型正餐，多层多区，包间预订，菜品复杂，海鲜称重计价场景</a:t>
            </a:r>
            <a:endParaRPr lang="en-US" sz="825" dirty="0"/>
          </a:p>
        </p:txBody>
      </p:sp>
      <p:sp>
        <p:nvSpPr>
          <p:cNvPr id="28" name="TextBox 63"/>
          <p:cNvSpPr/>
          <p:nvPr/>
        </p:nvSpPr>
        <p:spPr>
          <a:xfrm>
            <a:off x="769620" y="3845719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29" name="TextBox 64"/>
          <p:cNvSpPr/>
          <p:nvPr/>
        </p:nvSpPr>
        <p:spPr>
          <a:xfrm>
            <a:off x="1379220" y="3845719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2个/门店</a:t>
            </a:r>
            <a:endParaRPr lang="en-US" sz="825" dirty="0"/>
          </a:p>
        </p:txBody>
      </p:sp>
      <p:sp>
        <p:nvSpPr>
          <p:cNvPr id="30" name="TextBox 67"/>
          <p:cNvSpPr/>
          <p:nvPr/>
        </p:nvSpPr>
        <p:spPr>
          <a:xfrm>
            <a:off x="769620" y="4040981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31" name="TextBox 68"/>
          <p:cNvSpPr/>
          <p:nvPr/>
        </p:nvSpPr>
        <p:spPr>
          <a:xfrm>
            <a:off x="1379220" y="4040981"/>
            <a:ext cx="262663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前台收银机、分区收银机、后厨打印机(网口/云)、KDS屏</a:t>
            </a:r>
            <a:endParaRPr lang="en-US" sz="825" dirty="0"/>
          </a:p>
        </p:txBody>
      </p:sp>
      <p:sp>
        <p:nvSpPr>
          <p:cNvPr id="32" name="Shape 71"/>
          <p:cNvSpPr/>
          <p:nvPr/>
        </p:nvSpPr>
        <p:spPr>
          <a:xfrm>
            <a:off x="6153150" y="3242788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33" name="TextBox 74"/>
          <p:cNvSpPr/>
          <p:nvPr/>
        </p:nvSpPr>
        <p:spPr>
          <a:xfrm>
            <a:off x="6313170" y="3383756"/>
            <a:ext cx="15912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西式餐厅 / 酒吧 / 私房菜</a:t>
            </a:r>
            <a:endParaRPr lang="en-US" sz="1125" dirty="0"/>
          </a:p>
        </p:txBody>
      </p:sp>
      <p:sp>
        <p:nvSpPr>
          <p:cNvPr id="34" name="TextBox 75"/>
          <p:cNvSpPr/>
          <p:nvPr/>
        </p:nvSpPr>
        <p:spPr>
          <a:xfrm>
            <a:off x="10888981" y="3398997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正餐版本</a:t>
            </a:r>
            <a:endParaRPr lang="en-US" sz="750" dirty="0"/>
          </a:p>
        </p:txBody>
      </p:sp>
      <p:sp>
        <p:nvSpPr>
          <p:cNvPr id="35" name="TextBox 78"/>
          <p:cNvSpPr/>
          <p:nvPr/>
        </p:nvSpPr>
        <p:spPr>
          <a:xfrm>
            <a:off x="6313170" y="3650456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36" name="TextBox 79"/>
          <p:cNvSpPr/>
          <p:nvPr/>
        </p:nvSpPr>
        <p:spPr>
          <a:xfrm>
            <a:off x="6922770" y="3650456"/>
            <a:ext cx="29337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先用餐后结账，桌台管理，酒水寄存场景，有外卖团购对接需求</a:t>
            </a:r>
            <a:endParaRPr lang="en-US" sz="825" dirty="0"/>
          </a:p>
        </p:txBody>
      </p:sp>
      <p:sp>
        <p:nvSpPr>
          <p:cNvPr id="37" name="TextBox 82"/>
          <p:cNvSpPr/>
          <p:nvPr/>
        </p:nvSpPr>
        <p:spPr>
          <a:xfrm>
            <a:off x="6313170" y="3845719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38" name="TextBox 83"/>
          <p:cNvSpPr/>
          <p:nvPr/>
        </p:nvSpPr>
        <p:spPr>
          <a:xfrm>
            <a:off x="6922770" y="3845719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2个/门店</a:t>
            </a:r>
            <a:endParaRPr lang="en-US" sz="825" dirty="0"/>
          </a:p>
        </p:txBody>
      </p:sp>
      <p:sp>
        <p:nvSpPr>
          <p:cNvPr id="39" name="TextBox 86"/>
          <p:cNvSpPr/>
          <p:nvPr/>
        </p:nvSpPr>
        <p:spPr>
          <a:xfrm>
            <a:off x="6313170" y="4040981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40" name="TextBox 87"/>
          <p:cNvSpPr/>
          <p:nvPr/>
        </p:nvSpPr>
        <p:spPr>
          <a:xfrm>
            <a:off x="6922770" y="4040981"/>
            <a:ext cx="178117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前台收银机、前台小票机、后厨打印机</a:t>
            </a:r>
            <a:endParaRPr lang="en-US" sz="825" dirty="0"/>
          </a:p>
        </p:txBody>
      </p:sp>
      <p:sp>
        <p:nvSpPr>
          <p:cNvPr id="41" name="Shape 90"/>
          <p:cNvSpPr/>
          <p:nvPr/>
        </p:nvSpPr>
        <p:spPr>
          <a:xfrm>
            <a:off x="609600" y="4453417"/>
            <a:ext cx="1097280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42" name="TextBox 93"/>
          <p:cNvSpPr/>
          <p:nvPr/>
        </p:nvSpPr>
        <p:spPr>
          <a:xfrm>
            <a:off x="769620" y="4594385"/>
            <a:ext cx="21627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烧烤大排档 / 烧烤自助 / 海鲜自助</a:t>
            </a:r>
            <a:endParaRPr lang="en-US" sz="1125" dirty="0"/>
          </a:p>
        </p:txBody>
      </p:sp>
      <p:sp>
        <p:nvSpPr>
          <p:cNvPr id="43" name="TextBox 94"/>
          <p:cNvSpPr/>
          <p:nvPr/>
        </p:nvSpPr>
        <p:spPr>
          <a:xfrm>
            <a:off x="10888981" y="4609626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正餐版本</a:t>
            </a:r>
            <a:endParaRPr lang="en-US" sz="750" dirty="0"/>
          </a:p>
        </p:txBody>
      </p:sp>
      <p:sp>
        <p:nvSpPr>
          <p:cNvPr id="44" name="TextBox 97"/>
          <p:cNvSpPr/>
          <p:nvPr/>
        </p:nvSpPr>
        <p:spPr>
          <a:xfrm>
            <a:off x="769620" y="4861085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45" name="TextBox 98"/>
          <p:cNvSpPr/>
          <p:nvPr/>
        </p:nvSpPr>
        <p:spPr>
          <a:xfrm>
            <a:off x="1379220" y="4861085"/>
            <a:ext cx="322099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先用餐后结账，自助取餐+桌台点餐混合，大排档可能无包间但桌位多</a:t>
            </a:r>
            <a:endParaRPr lang="en-US" sz="825" dirty="0"/>
          </a:p>
        </p:txBody>
      </p:sp>
      <p:sp>
        <p:nvSpPr>
          <p:cNvPr id="46" name="TextBox 101"/>
          <p:cNvSpPr/>
          <p:nvPr/>
        </p:nvSpPr>
        <p:spPr>
          <a:xfrm>
            <a:off x="769620" y="5056347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47" name="TextBox 102"/>
          <p:cNvSpPr/>
          <p:nvPr/>
        </p:nvSpPr>
        <p:spPr>
          <a:xfrm>
            <a:off x="1379220" y="5056347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2个/门店</a:t>
            </a:r>
            <a:endParaRPr lang="en-US" sz="825" dirty="0"/>
          </a:p>
        </p:txBody>
      </p:sp>
      <p:sp>
        <p:nvSpPr>
          <p:cNvPr id="48" name="TextBox 105"/>
          <p:cNvSpPr/>
          <p:nvPr/>
        </p:nvSpPr>
        <p:spPr>
          <a:xfrm>
            <a:off x="769620" y="5251610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49" name="TextBox 106"/>
          <p:cNvSpPr/>
          <p:nvPr/>
        </p:nvSpPr>
        <p:spPr>
          <a:xfrm>
            <a:off x="1379220" y="5251610"/>
            <a:ext cx="240982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前台收银机、分区收银机、前台小票机、后厨打印机</a:t>
            </a:r>
            <a:endParaRPr lang="en-US" sz="8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609600" y="1308260"/>
            <a:ext cx="827723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05.2 / 轻餐行业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1529242"/>
            <a:ext cx="3222546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spc="-48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轻餐版本 · 先结账后用餐</a:t>
            </a:r>
            <a:endParaRPr lang="en-US" sz="2400" dirty="0"/>
          </a:p>
        </p:txBody>
      </p:sp>
      <p:sp>
        <p:nvSpPr>
          <p:cNvPr id="4" name="TextBox 9"/>
          <p:cNvSpPr/>
          <p:nvPr/>
        </p:nvSpPr>
        <p:spPr>
          <a:xfrm>
            <a:off x="4098846" y="1514001"/>
            <a:ext cx="29491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额度消耗：1个/门店 | 外卖：美团/饿了么/抖音/京东 | 团购：美团/抖音</a:t>
            </a:r>
            <a:endParaRPr lang="en-US" sz="900" dirty="0"/>
          </a:p>
        </p:txBody>
      </p:sp>
      <p:sp>
        <p:nvSpPr>
          <p:cNvPr id="5" name="Shape 14"/>
          <p:cNvSpPr/>
          <p:nvPr/>
        </p:nvSpPr>
        <p:spPr>
          <a:xfrm>
            <a:off x="609600" y="2032160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6" name="TextBox 17"/>
          <p:cNvSpPr/>
          <p:nvPr/>
        </p:nvSpPr>
        <p:spPr>
          <a:xfrm>
            <a:off x="769620" y="2173128"/>
            <a:ext cx="158150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粉面小馆 / 中式米饭快餐</a:t>
            </a:r>
            <a:endParaRPr lang="en-US" sz="1125" dirty="0"/>
          </a:p>
        </p:txBody>
      </p:sp>
      <p:sp>
        <p:nvSpPr>
          <p:cNvPr id="7" name="TextBox 18"/>
          <p:cNvSpPr/>
          <p:nvPr/>
        </p:nvSpPr>
        <p:spPr>
          <a:xfrm>
            <a:off x="5345430" y="2188369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轻餐版本</a:t>
            </a:r>
            <a:endParaRPr lang="en-US" sz="750" dirty="0"/>
          </a:p>
        </p:txBody>
      </p:sp>
      <p:sp>
        <p:nvSpPr>
          <p:cNvPr id="8" name="TextBox 21"/>
          <p:cNvSpPr/>
          <p:nvPr/>
        </p:nvSpPr>
        <p:spPr>
          <a:xfrm>
            <a:off x="769620" y="2439828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9" name="TextBox 22"/>
          <p:cNvSpPr/>
          <p:nvPr/>
        </p:nvSpPr>
        <p:spPr>
          <a:xfrm>
            <a:off x="1379220" y="2439828"/>
            <a:ext cx="364009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先结账后用餐，前台同时点餐+收银，部分场景有称重菜品，小票牌号出餐取餐</a:t>
            </a:r>
            <a:endParaRPr lang="en-US" sz="825" dirty="0"/>
          </a:p>
        </p:txBody>
      </p:sp>
      <p:sp>
        <p:nvSpPr>
          <p:cNvPr id="10" name="TextBox 25"/>
          <p:cNvSpPr/>
          <p:nvPr/>
        </p:nvSpPr>
        <p:spPr>
          <a:xfrm>
            <a:off x="769620" y="2635090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11" name="TextBox 26"/>
          <p:cNvSpPr/>
          <p:nvPr/>
        </p:nvSpPr>
        <p:spPr>
          <a:xfrm>
            <a:off x="1379220" y="2635090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1个/门店</a:t>
            </a:r>
            <a:endParaRPr lang="en-US" sz="825" dirty="0"/>
          </a:p>
        </p:txBody>
      </p:sp>
      <p:sp>
        <p:nvSpPr>
          <p:cNvPr id="12" name="TextBox 29"/>
          <p:cNvSpPr/>
          <p:nvPr/>
        </p:nvSpPr>
        <p:spPr>
          <a:xfrm>
            <a:off x="769620" y="2830353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13" name="TextBox 30"/>
          <p:cNvSpPr/>
          <p:nvPr/>
        </p:nvSpPr>
        <p:spPr>
          <a:xfrm>
            <a:off x="1379220" y="2830353"/>
            <a:ext cx="4205883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前台收银机、前台收银称重一体机、前台小票机(USB/网口)、后厨打印机(网口/云)、叫号屏</a:t>
            </a:r>
            <a:endParaRPr lang="en-US" sz="825" dirty="0"/>
          </a:p>
        </p:txBody>
      </p:sp>
      <p:sp>
        <p:nvSpPr>
          <p:cNvPr id="14" name="Shape 33"/>
          <p:cNvSpPr/>
          <p:nvPr/>
        </p:nvSpPr>
        <p:spPr>
          <a:xfrm>
            <a:off x="6153150" y="2032160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15" name="TextBox 36"/>
          <p:cNvSpPr/>
          <p:nvPr/>
        </p:nvSpPr>
        <p:spPr>
          <a:xfrm>
            <a:off x="6313170" y="2173128"/>
            <a:ext cx="101000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西式快餐 / 炸鸡</a:t>
            </a:r>
            <a:endParaRPr lang="en-US" sz="1125" dirty="0"/>
          </a:p>
        </p:txBody>
      </p:sp>
      <p:sp>
        <p:nvSpPr>
          <p:cNvPr id="16" name="TextBox 37"/>
          <p:cNvSpPr/>
          <p:nvPr/>
        </p:nvSpPr>
        <p:spPr>
          <a:xfrm>
            <a:off x="10888981" y="2188369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轻餐版本</a:t>
            </a:r>
            <a:endParaRPr lang="en-US" sz="750" dirty="0"/>
          </a:p>
        </p:txBody>
      </p:sp>
      <p:sp>
        <p:nvSpPr>
          <p:cNvPr id="17" name="TextBox 40"/>
          <p:cNvSpPr/>
          <p:nvPr/>
        </p:nvSpPr>
        <p:spPr>
          <a:xfrm>
            <a:off x="6313170" y="2439828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18" name="TextBox 41"/>
          <p:cNvSpPr/>
          <p:nvPr/>
        </p:nvSpPr>
        <p:spPr>
          <a:xfrm>
            <a:off x="6922770" y="2439828"/>
            <a:ext cx="240982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快速点餐收银，叫号取餐，外卖比例高，团购核销多</a:t>
            </a:r>
            <a:endParaRPr lang="en-US" sz="825" dirty="0"/>
          </a:p>
        </p:txBody>
      </p:sp>
      <p:sp>
        <p:nvSpPr>
          <p:cNvPr id="19" name="TextBox 44"/>
          <p:cNvSpPr/>
          <p:nvPr/>
        </p:nvSpPr>
        <p:spPr>
          <a:xfrm>
            <a:off x="6313170" y="2635090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20" name="TextBox 45"/>
          <p:cNvSpPr/>
          <p:nvPr/>
        </p:nvSpPr>
        <p:spPr>
          <a:xfrm>
            <a:off x="6922770" y="2635090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1个/门店</a:t>
            </a:r>
            <a:endParaRPr lang="en-US" sz="825" dirty="0"/>
          </a:p>
        </p:txBody>
      </p:sp>
      <p:sp>
        <p:nvSpPr>
          <p:cNvPr id="21" name="TextBox 48"/>
          <p:cNvSpPr/>
          <p:nvPr/>
        </p:nvSpPr>
        <p:spPr>
          <a:xfrm>
            <a:off x="6313170" y="2830353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22" name="TextBox 49"/>
          <p:cNvSpPr/>
          <p:nvPr/>
        </p:nvSpPr>
        <p:spPr>
          <a:xfrm>
            <a:off x="6922770" y="2830353"/>
            <a:ext cx="220027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前台收银机、前台小票机、后厨打印机、叫号屏</a:t>
            </a:r>
            <a:endParaRPr lang="en-US" sz="825" dirty="0"/>
          </a:p>
        </p:txBody>
      </p:sp>
      <p:sp>
        <p:nvSpPr>
          <p:cNvPr id="23" name="Shape 52"/>
          <p:cNvSpPr/>
          <p:nvPr/>
        </p:nvSpPr>
        <p:spPr>
          <a:xfrm>
            <a:off x="609600" y="3242788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24" name="TextBox 55"/>
          <p:cNvSpPr/>
          <p:nvPr/>
        </p:nvSpPr>
        <p:spPr>
          <a:xfrm>
            <a:off x="769620" y="3383756"/>
            <a:ext cx="115288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卤味熟食 / 麻辣烫</a:t>
            </a:r>
            <a:endParaRPr lang="en-US" sz="1125" dirty="0"/>
          </a:p>
        </p:txBody>
      </p:sp>
      <p:sp>
        <p:nvSpPr>
          <p:cNvPr id="25" name="TextBox 56"/>
          <p:cNvSpPr/>
          <p:nvPr/>
        </p:nvSpPr>
        <p:spPr>
          <a:xfrm>
            <a:off x="5345430" y="3398997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轻餐版本</a:t>
            </a:r>
            <a:endParaRPr lang="en-US" sz="750" dirty="0"/>
          </a:p>
        </p:txBody>
      </p:sp>
      <p:sp>
        <p:nvSpPr>
          <p:cNvPr id="26" name="TextBox 59"/>
          <p:cNvSpPr/>
          <p:nvPr/>
        </p:nvSpPr>
        <p:spPr>
          <a:xfrm>
            <a:off x="769620" y="3650456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27" name="TextBox 60"/>
          <p:cNvSpPr/>
          <p:nvPr/>
        </p:nvSpPr>
        <p:spPr>
          <a:xfrm>
            <a:off x="1379220" y="3650456"/>
            <a:ext cx="240982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称重菜品为主，前台收银称重一体，部分有堂食座位</a:t>
            </a:r>
            <a:endParaRPr lang="en-US" sz="825" dirty="0"/>
          </a:p>
        </p:txBody>
      </p:sp>
      <p:sp>
        <p:nvSpPr>
          <p:cNvPr id="28" name="TextBox 63"/>
          <p:cNvSpPr/>
          <p:nvPr/>
        </p:nvSpPr>
        <p:spPr>
          <a:xfrm>
            <a:off x="769620" y="3845719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29" name="TextBox 64"/>
          <p:cNvSpPr/>
          <p:nvPr/>
        </p:nvSpPr>
        <p:spPr>
          <a:xfrm>
            <a:off x="1379220" y="3845719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1个/门店</a:t>
            </a:r>
            <a:endParaRPr lang="en-US" sz="825" dirty="0"/>
          </a:p>
        </p:txBody>
      </p:sp>
      <p:sp>
        <p:nvSpPr>
          <p:cNvPr id="30" name="TextBox 67"/>
          <p:cNvSpPr/>
          <p:nvPr/>
        </p:nvSpPr>
        <p:spPr>
          <a:xfrm>
            <a:off x="769620" y="4040981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31" name="TextBox 68"/>
          <p:cNvSpPr/>
          <p:nvPr/>
        </p:nvSpPr>
        <p:spPr>
          <a:xfrm>
            <a:off x="1379220" y="4040981"/>
            <a:ext cx="199072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前台收银称重一体机、前台小票机、叫号屏</a:t>
            </a:r>
            <a:endParaRPr lang="en-US" sz="825" dirty="0"/>
          </a:p>
        </p:txBody>
      </p:sp>
      <p:sp>
        <p:nvSpPr>
          <p:cNvPr id="32" name="Shape 71"/>
          <p:cNvSpPr/>
          <p:nvPr/>
        </p:nvSpPr>
        <p:spPr>
          <a:xfrm>
            <a:off x="6153150" y="3242788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33" name="TextBox 74"/>
          <p:cNvSpPr/>
          <p:nvPr/>
        </p:nvSpPr>
        <p:spPr>
          <a:xfrm>
            <a:off x="6313170" y="3383756"/>
            <a:ext cx="101000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面包烘焙 / 糕点</a:t>
            </a:r>
            <a:endParaRPr lang="en-US" sz="1125" dirty="0"/>
          </a:p>
        </p:txBody>
      </p:sp>
      <p:sp>
        <p:nvSpPr>
          <p:cNvPr id="34" name="TextBox 75"/>
          <p:cNvSpPr/>
          <p:nvPr/>
        </p:nvSpPr>
        <p:spPr>
          <a:xfrm>
            <a:off x="10888981" y="3398997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轻餐版本</a:t>
            </a:r>
            <a:endParaRPr lang="en-US" sz="750" dirty="0"/>
          </a:p>
        </p:txBody>
      </p:sp>
      <p:sp>
        <p:nvSpPr>
          <p:cNvPr id="35" name="TextBox 78"/>
          <p:cNvSpPr/>
          <p:nvPr/>
        </p:nvSpPr>
        <p:spPr>
          <a:xfrm>
            <a:off x="6313170" y="3650456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36" name="TextBox 79"/>
          <p:cNvSpPr/>
          <p:nvPr/>
        </p:nvSpPr>
        <p:spPr>
          <a:xfrm>
            <a:off x="6922770" y="3650456"/>
            <a:ext cx="261937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商品条码收银为主，有预制商品和现做商品，需库存管理</a:t>
            </a:r>
            <a:endParaRPr lang="en-US" sz="825" dirty="0"/>
          </a:p>
        </p:txBody>
      </p:sp>
      <p:sp>
        <p:nvSpPr>
          <p:cNvPr id="37" name="TextBox 82"/>
          <p:cNvSpPr/>
          <p:nvPr/>
        </p:nvSpPr>
        <p:spPr>
          <a:xfrm>
            <a:off x="6313170" y="3845719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38" name="TextBox 83"/>
          <p:cNvSpPr/>
          <p:nvPr/>
        </p:nvSpPr>
        <p:spPr>
          <a:xfrm>
            <a:off x="6922770" y="3845719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1个/门店</a:t>
            </a:r>
            <a:endParaRPr lang="en-US" sz="825" dirty="0"/>
          </a:p>
        </p:txBody>
      </p:sp>
      <p:sp>
        <p:nvSpPr>
          <p:cNvPr id="39" name="TextBox 86"/>
          <p:cNvSpPr/>
          <p:nvPr/>
        </p:nvSpPr>
        <p:spPr>
          <a:xfrm>
            <a:off x="6313170" y="4040981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40" name="TextBox 87"/>
          <p:cNvSpPr/>
          <p:nvPr/>
        </p:nvSpPr>
        <p:spPr>
          <a:xfrm>
            <a:off x="6922770" y="4040981"/>
            <a:ext cx="157162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前台收银机、前台小票机、标签机</a:t>
            </a:r>
            <a:endParaRPr lang="en-US" sz="825" dirty="0"/>
          </a:p>
        </p:txBody>
      </p:sp>
      <p:sp>
        <p:nvSpPr>
          <p:cNvPr id="41" name="Shape 90"/>
          <p:cNvSpPr/>
          <p:nvPr/>
        </p:nvSpPr>
        <p:spPr>
          <a:xfrm>
            <a:off x="609600" y="4453417"/>
            <a:ext cx="1097280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42" name="TextBox 93"/>
          <p:cNvSpPr/>
          <p:nvPr/>
        </p:nvSpPr>
        <p:spPr>
          <a:xfrm>
            <a:off x="769620" y="4594385"/>
            <a:ext cx="288690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地方小吃 / 饺子馄饨 / 粥铺胡辣汤 / 医院配餐</a:t>
            </a:r>
            <a:endParaRPr lang="en-US" sz="1125" dirty="0"/>
          </a:p>
        </p:txBody>
      </p:sp>
      <p:sp>
        <p:nvSpPr>
          <p:cNvPr id="43" name="TextBox 94"/>
          <p:cNvSpPr/>
          <p:nvPr/>
        </p:nvSpPr>
        <p:spPr>
          <a:xfrm>
            <a:off x="10888981" y="4609626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轻餐版本</a:t>
            </a:r>
            <a:endParaRPr lang="en-US" sz="750" dirty="0"/>
          </a:p>
        </p:txBody>
      </p:sp>
      <p:sp>
        <p:nvSpPr>
          <p:cNvPr id="44" name="TextBox 97"/>
          <p:cNvSpPr/>
          <p:nvPr/>
        </p:nvSpPr>
        <p:spPr>
          <a:xfrm>
            <a:off x="769620" y="4861085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45" name="TextBox 98"/>
          <p:cNvSpPr/>
          <p:nvPr/>
        </p:nvSpPr>
        <p:spPr>
          <a:xfrm>
            <a:off x="1379220" y="4861085"/>
            <a:ext cx="303847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先结账后用餐，小票牌号出餐，医院配餐有特定时段集中供餐需求</a:t>
            </a:r>
            <a:endParaRPr lang="en-US" sz="825" dirty="0"/>
          </a:p>
        </p:txBody>
      </p:sp>
      <p:sp>
        <p:nvSpPr>
          <p:cNvPr id="46" name="TextBox 101"/>
          <p:cNvSpPr/>
          <p:nvPr/>
        </p:nvSpPr>
        <p:spPr>
          <a:xfrm>
            <a:off x="769620" y="5056347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额度消耗</a:t>
            </a:r>
            <a:endParaRPr lang="en-US" sz="825" dirty="0"/>
          </a:p>
        </p:txBody>
      </p:sp>
      <p:sp>
        <p:nvSpPr>
          <p:cNvPr id="47" name="TextBox 102"/>
          <p:cNvSpPr/>
          <p:nvPr/>
        </p:nvSpPr>
        <p:spPr>
          <a:xfrm>
            <a:off x="1379220" y="5056347"/>
            <a:ext cx="42064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1个/门店</a:t>
            </a:r>
            <a:endParaRPr lang="en-US" sz="825" dirty="0"/>
          </a:p>
        </p:txBody>
      </p:sp>
      <p:sp>
        <p:nvSpPr>
          <p:cNvPr id="48" name="TextBox 105"/>
          <p:cNvSpPr/>
          <p:nvPr/>
        </p:nvSpPr>
        <p:spPr>
          <a:xfrm>
            <a:off x="769620" y="5251610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49" name="TextBox 106"/>
          <p:cNvSpPr/>
          <p:nvPr/>
        </p:nvSpPr>
        <p:spPr>
          <a:xfrm>
            <a:off x="1379220" y="5251610"/>
            <a:ext cx="2629376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前台收银机、前台小票机、后厨打印机(网口/云)、叫号屏</a:t>
            </a:r>
            <a:endParaRPr lang="en-US" sz="8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609600" y="1308260"/>
            <a:ext cx="1124426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05.3-05.7 / 其他行业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1529242"/>
            <a:ext cx="3928944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spc="-48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茶饮 · 零售 · 生鲜 · 美业 · 食堂</a:t>
            </a:r>
            <a:endParaRPr lang="en-US" sz="2400" dirty="0"/>
          </a:p>
        </p:txBody>
      </p:sp>
      <p:sp>
        <p:nvSpPr>
          <p:cNvPr id="4" name="TextBox 9"/>
          <p:cNvSpPr/>
          <p:nvPr/>
        </p:nvSpPr>
        <p:spPr>
          <a:xfrm>
            <a:off x="4805244" y="1696878"/>
            <a:ext cx="294917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每个行业1个额度，外卖/团购对接能力因行业而异</a:t>
            </a:r>
            <a:endParaRPr lang="en-US" sz="900" dirty="0"/>
          </a:p>
        </p:txBody>
      </p:sp>
      <p:sp>
        <p:nvSpPr>
          <p:cNvPr id="5" name="Shape 14"/>
          <p:cNvSpPr/>
          <p:nvPr/>
        </p:nvSpPr>
        <p:spPr>
          <a:xfrm>
            <a:off x="609600" y="2032160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6" name="TextBox 17"/>
          <p:cNvSpPr/>
          <p:nvPr/>
        </p:nvSpPr>
        <p:spPr>
          <a:xfrm>
            <a:off x="769620" y="2173128"/>
            <a:ext cx="216777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茶饮 · 奶茶店 / 咖啡店 / 休闲小吃</a:t>
            </a:r>
            <a:endParaRPr lang="en-US" sz="1125" dirty="0"/>
          </a:p>
        </p:txBody>
      </p:sp>
      <p:sp>
        <p:nvSpPr>
          <p:cNvPr id="7" name="TextBox 18"/>
          <p:cNvSpPr/>
          <p:nvPr/>
        </p:nvSpPr>
        <p:spPr>
          <a:xfrm>
            <a:off x="5345430" y="2188369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茶饮模式</a:t>
            </a:r>
            <a:endParaRPr lang="en-US" sz="750" dirty="0"/>
          </a:p>
        </p:txBody>
      </p:sp>
      <p:sp>
        <p:nvSpPr>
          <p:cNvPr id="8" name="TextBox 21"/>
          <p:cNvSpPr/>
          <p:nvPr/>
        </p:nvSpPr>
        <p:spPr>
          <a:xfrm>
            <a:off x="769620" y="2439828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9" name="TextBox 22"/>
          <p:cNvSpPr/>
          <p:nvPr/>
        </p:nvSpPr>
        <p:spPr>
          <a:xfrm>
            <a:off x="1379220" y="2439828"/>
            <a:ext cx="276891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单体户/连锁经营，无后厨，小程序点单为主，口味加料复杂</a:t>
            </a:r>
            <a:endParaRPr lang="en-US" sz="825" dirty="0"/>
          </a:p>
        </p:txBody>
      </p:sp>
      <p:sp>
        <p:nvSpPr>
          <p:cNvPr id="10" name="TextBox 25"/>
          <p:cNvSpPr/>
          <p:nvPr/>
        </p:nvSpPr>
        <p:spPr>
          <a:xfrm>
            <a:off x="769620" y="2635090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外卖/团购</a:t>
            </a:r>
            <a:endParaRPr lang="en-US" sz="825" dirty="0"/>
          </a:p>
        </p:txBody>
      </p:sp>
      <p:sp>
        <p:nvSpPr>
          <p:cNvPr id="11" name="TextBox 26"/>
          <p:cNvSpPr/>
          <p:nvPr/>
        </p:nvSpPr>
        <p:spPr>
          <a:xfrm>
            <a:off x="1379220" y="2635090"/>
            <a:ext cx="2260044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外卖：美团/饿了么/抖音/京东 | 团购：美团/抖音</a:t>
            </a:r>
            <a:endParaRPr lang="en-US" sz="825" dirty="0"/>
          </a:p>
        </p:txBody>
      </p:sp>
      <p:sp>
        <p:nvSpPr>
          <p:cNvPr id="12" name="TextBox 29"/>
          <p:cNvSpPr/>
          <p:nvPr/>
        </p:nvSpPr>
        <p:spPr>
          <a:xfrm>
            <a:off x="769620" y="2830353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13" name="TextBox 30"/>
          <p:cNvSpPr/>
          <p:nvPr/>
        </p:nvSpPr>
        <p:spPr>
          <a:xfrm>
            <a:off x="1379220" y="2830353"/>
            <a:ext cx="2374821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前台收银机、前台小票机(USB/网口)、标签机(USB)</a:t>
            </a:r>
            <a:endParaRPr lang="en-US" sz="825" dirty="0"/>
          </a:p>
        </p:txBody>
      </p:sp>
      <p:sp>
        <p:nvSpPr>
          <p:cNvPr id="14" name="Shape 33"/>
          <p:cNvSpPr/>
          <p:nvPr/>
        </p:nvSpPr>
        <p:spPr>
          <a:xfrm>
            <a:off x="6153150" y="2032160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15" name="TextBox 36"/>
          <p:cNvSpPr/>
          <p:nvPr/>
        </p:nvSpPr>
        <p:spPr>
          <a:xfrm>
            <a:off x="6313170" y="2173128"/>
            <a:ext cx="318742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零售 · 便利店 / 文具精品 / 烟酒 / 服装 / 社区超市</a:t>
            </a:r>
            <a:endParaRPr lang="en-US" sz="1125" dirty="0"/>
          </a:p>
        </p:txBody>
      </p:sp>
      <p:sp>
        <p:nvSpPr>
          <p:cNvPr id="16" name="TextBox 37"/>
          <p:cNvSpPr/>
          <p:nvPr/>
        </p:nvSpPr>
        <p:spPr>
          <a:xfrm>
            <a:off x="10888981" y="2188369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零售模式</a:t>
            </a:r>
            <a:endParaRPr lang="en-US" sz="750" dirty="0"/>
          </a:p>
        </p:txBody>
      </p:sp>
      <p:sp>
        <p:nvSpPr>
          <p:cNvPr id="17" name="TextBox 40"/>
          <p:cNvSpPr/>
          <p:nvPr/>
        </p:nvSpPr>
        <p:spPr>
          <a:xfrm>
            <a:off x="6313170" y="2439828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18" name="TextBox 41"/>
          <p:cNvSpPr/>
          <p:nvPr/>
        </p:nvSpPr>
        <p:spPr>
          <a:xfrm>
            <a:off x="6922770" y="2439828"/>
            <a:ext cx="291846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小门店简单条码收银，中大门店复杂收银含称重/标价签/进销存</a:t>
            </a:r>
            <a:endParaRPr lang="en-US" sz="825" dirty="0"/>
          </a:p>
        </p:txBody>
      </p:sp>
      <p:sp>
        <p:nvSpPr>
          <p:cNvPr id="19" name="TextBox 44"/>
          <p:cNvSpPr/>
          <p:nvPr/>
        </p:nvSpPr>
        <p:spPr>
          <a:xfrm>
            <a:off x="6313170" y="2635090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外卖/团购</a:t>
            </a:r>
            <a:endParaRPr lang="en-US" sz="825" dirty="0"/>
          </a:p>
        </p:txBody>
      </p:sp>
      <p:sp>
        <p:nvSpPr>
          <p:cNvPr id="20" name="TextBox 45"/>
          <p:cNvSpPr/>
          <p:nvPr/>
        </p:nvSpPr>
        <p:spPr>
          <a:xfrm>
            <a:off x="6922770" y="2635090"/>
            <a:ext cx="2065734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外卖：美团闪购/淘宝闪购 | 团购：美团/抖音</a:t>
            </a:r>
            <a:endParaRPr lang="en-US" sz="825" dirty="0"/>
          </a:p>
        </p:txBody>
      </p:sp>
      <p:sp>
        <p:nvSpPr>
          <p:cNvPr id="21" name="TextBox 48"/>
          <p:cNvSpPr/>
          <p:nvPr/>
        </p:nvSpPr>
        <p:spPr>
          <a:xfrm>
            <a:off x="6313170" y="2830353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22" name="TextBox 49"/>
          <p:cNvSpPr/>
          <p:nvPr/>
        </p:nvSpPr>
        <p:spPr>
          <a:xfrm>
            <a:off x="6922770" y="2830353"/>
            <a:ext cx="240982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前台收银机、前台小票机、标签机、价签机、电子秤</a:t>
            </a:r>
            <a:endParaRPr lang="en-US" sz="825" dirty="0"/>
          </a:p>
        </p:txBody>
      </p:sp>
      <p:sp>
        <p:nvSpPr>
          <p:cNvPr id="23" name="Shape 52"/>
          <p:cNvSpPr/>
          <p:nvPr/>
        </p:nvSpPr>
        <p:spPr>
          <a:xfrm>
            <a:off x="609600" y="3242788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24" name="TextBox 55"/>
          <p:cNvSpPr/>
          <p:nvPr/>
        </p:nvSpPr>
        <p:spPr>
          <a:xfrm>
            <a:off x="769620" y="3383756"/>
            <a:ext cx="2606159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生鲜 · 生鲜超市 / 果蔬 / 熟食 / 散称零食</a:t>
            </a:r>
            <a:endParaRPr lang="en-US" sz="1125" dirty="0"/>
          </a:p>
        </p:txBody>
      </p:sp>
      <p:sp>
        <p:nvSpPr>
          <p:cNvPr id="25" name="TextBox 56"/>
          <p:cNvSpPr/>
          <p:nvPr/>
        </p:nvSpPr>
        <p:spPr>
          <a:xfrm>
            <a:off x="5345430" y="3398997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生鲜模式</a:t>
            </a:r>
            <a:endParaRPr lang="en-US" sz="750" dirty="0"/>
          </a:p>
        </p:txBody>
      </p:sp>
      <p:sp>
        <p:nvSpPr>
          <p:cNvPr id="26" name="TextBox 59"/>
          <p:cNvSpPr/>
          <p:nvPr/>
        </p:nvSpPr>
        <p:spPr>
          <a:xfrm>
            <a:off x="769620" y="3650456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27" name="TextBox 60"/>
          <p:cNvSpPr/>
          <p:nvPr/>
        </p:nvSpPr>
        <p:spPr>
          <a:xfrm>
            <a:off x="1379220" y="3650456"/>
            <a:ext cx="2130266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普通称重收银 + AI生鲜称重收银，散称商品多</a:t>
            </a:r>
            <a:endParaRPr lang="en-US" sz="825" dirty="0"/>
          </a:p>
        </p:txBody>
      </p:sp>
      <p:sp>
        <p:nvSpPr>
          <p:cNvPr id="28" name="TextBox 63"/>
          <p:cNvSpPr/>
          <p:nvPr/>
        </p:nvSpPr>
        <p:spPr>
          <a:xfrm>
            <a:off x="769620" y="3845719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外卖/团购</a:t>
            </a:r>
            <a:endParaRPr lang="en-US" sz="825" dirty="0"/>
          </a:p>
        </p:txBody>
      </p:sp>
      <p:sp>
        <p:nvSpPr>
          <p:cNvPr id="29" name="TextBox 64"/>
          <p:cNvSpPr/>
          <p:nvPr/>
        </p:nvSpPr>
        <p:spPr>
          <a:xfrm>
            <a:off x="1379220" y="3845719"/>
            <a:ext cx="2065734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外卖：美团闪购/淘宝闪购 | 团购：美团/抖音</a:t>
            </a:r>
            <a:endParaRPr lang="en-US" sz="825" dirty="0"/>
          </a:p>
        </p:txBody>
      </p:sp>
      <p:sp>
        <p:nvSpPr>
          <p:cNvPr id="30" name="TextBox 67"/>
          <p:cNvSpPr/>
          <p:nvPr/>
        </p:nvSpPr>
        <p:spPr>
          <a:xfrm>
            <a:off x="769620" y="4040981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31" name="TextBox 68"/>
          <p:cNvSpPr/>
          <p:nvPr/>
        </p:nvSpPr>
        <p:spPr>
          <a:xfrm>
            <a:off x="1379220" y="4040981"/>
            <a:ext cx="287345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前台收银机/AI称重收银一体机、前台小票机、标签机、电子秤</a:t>
            </a:r>
            <a:endParaRPr lang="en-US" sz="825" dirty="0"/>
          </a:p>
        </p:txBody>
      </p:sp>
      <p:sp>
        <p:nvSpPr>
          <p:cNvPr id="32" name="Shape 71"/>
          <p:cNvSpPr/>
          <p:nvPr/>
        </p:nvSpPr>
        <p:spPr>
          <a:xfrm>
            <a:off x="6153150" y="3242788"/>
            <a:ext cx="542925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33" name="TextBox 74"/>
          <p:cNvSpPr/>
          <p:nvPr/>
        </p:nvSpPr>
        <p:spPr>
          <a:xfrm>
            <a:off x="6313170" y="3383756"/>
            <a:ext cx="159627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美业 · 美发 / 美容 / 美甲</a:t>
            </a:r>
            <a:endParaRPr lang="en-US" sz="1125" dirty="0"/>
          </a:p>
        </p:txBody>
      </p:sp>
      <p:sp>
        <p:nvSpPr>
          <p:cNvPr id="34" name="TextBox 75"/>
          <p:cNvSpPr/>
          <p:nvPr/>
        </p:nvSpPr>
        <p:spPr>
          <a:xfrm>
            <a:off x="10888981" y="3398997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美业模式</a:t>
            </a:r>
            <a:endParaRPr lang="en-US" sz="750" dirty="0"/>
          </a:p>
        </p:txBody>
      </p:sp>
      <p:sp>
        <p:nvSpPr>
          <p:cNvPr id="35" name="TextBox 78"/>
          <p:cNvSpPr/>
          <p:nvPr/>
        </p:nvSpPr>
        <p:spPr>
          <a:xfrm>
            <a:off x="6313170" y="3650456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36" name="TextBox 79"/>
          <p:cNvSpPr/>
          <p:nvPr/>
        </p:nvSpPr>
        <p:spPr>
          <a:xfrm>
            <a:off x="6922770" y="3650456"/>
            <a:ext cx="188595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计时消费，线上预约，服务人员提成管理</a:t>
            </a:r>
            <a:endParaRPr lang="en-US" sz="825" dirty="0"/>
          </a:p>
        </p:txBody>
      </p:sp>
      <p:sp>
        <p:nvSpPr>
          <p:cNvPr id="37" name="TextBox 82"/>
          <p:cNvSpPr/>
          <p:nvPr/>
        </p:nvSpPr>
        <p:spPr>
          <a:xfrm>
            <a:off x="6313170" y="3845719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外卖/团购</a:t>
            </a:r>
            <a:endParaRPr lang="en-US" sz="825" dirty="0"/>
          </a:p>
        </p:txBody>
      </p:sp>
      <p:sp>
        <p:nvSpPr>
          <p:cNvPr id="38" name="TextBox 83"/>
          <p:cNvSpPr/>
          <p:nvPr/>
        </p:nvSpPr>
        <p:spPr>
          <a:xfrm>
            <a:off x="6922770" y="3845719"/>
            <a:ext cx="1287542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外卖：无 | 团购：美团/抖音</a:t>
            </a:r>
            <a:endParaRPr lang="en-US" sz="825" dirty="0"/>
          </a:p>
        </p:txBody>
      </p:sp>
      <p:sp>
        <p:nvSpPr>
          <p:cNvPr id="39" name="TextBox 86"/>
          <p:cNvSpPr/>
          <p:nvPr/>
        </p:nvSpPr>
        <p:spPr>
          <a:xfrm>
            <a:off x="6313170" y="4040981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40" name="TextBox 87"/>
          <p:cNvSpPr/>
          <p:nvPr/>
        </p:nvSpPr>
        <p:spPr>
          <a:xfrm>
            <a:off x="6922770" y="4040981"/>
            <a:ext cx="1681282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前台收银机、前台小票机(USB/网口)</a:t>
            </a:r>
            <a:endParaRPr lang="en-US" sz="825" dirty="0"/>
          </a:p>
        </p:txBody>
      </p:sp>
      <p:sp>
        <p:nvSpPr>
          <p:cNvPr id="41" name="Shape 90"/>
          <p:cNvSpPr/>
          <p:nvPr/>
        </p:nvSpPr>
        <p:spPr>
          <a:xfrm>
            <a:off x="609600" y="4453417"/>
            <a:ext cx="10972800" cy="1096327"/>
          </a:xfrm>
          <a:prstGeom prst="roundRect">
            <a:avLst>
              <a:gd name="adj" fmla="val 6950"/>
            </a:avLst>
          </a:prstGeom>
          <a:solidFill>
            <a:srgbClr val="F7F7F9"/>
          </a:solidFill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42" name="TextBox 93"/>
          <p:cNvSpPr/>
          <p:nvPr/>
        </p:nvSpPr>
        <p:spPr>
          <a:xfrm>
            <a:off x="769620" y="4594385"/>
            <a:ext cx="245352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食堂 · 公司食堂 / 校园食堂 / 机关食堂</a:t>
            </a:r>
            <a:endParaRPr lang="en-US" sz="1125" dirty="0"/>
          </a:p>
        </p:txBody>
      </p:sp>
      <p:sp>
        <p:nvSpPr>
          <p:cNvPr id="43" name="TextBox 94"/>
          <p:cNvSpPr/>
          <p:nvPr/>
        </p:nvSpPr>
        <p:spPr>
          <a:xfrm>
            <a:off x="10888981" y="4609626"/>
            <a:ext cx="533400" cy="160020"/>
          </a:xfrm>
          <a:prstGeom prst="roundRect">
            <a:avLst>
              <a:gd name="adj" fmla="val 50000"/>
            </a:avLst>
          </a:prstGeom>
          <a:solidFill>
            <a:srgbClr val="635BFF"/>
          </a:solidFill>
          <a:ln/>
        </p:spPr>
        <p:txBody>
          <a:bodyPr wrap="none" lIns="76200" tIns="19050" rIns="76200" bIns="1905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食堂模式</a:t>
            </a:r>
            <a:endParaRPr lang="en-US" sz="750" dirty="0"/>
          </a:p>
        </p:txBody>
      </p:sp>
      <p:sp>
        <p:nvSpPr>
          <p:cNvPr id="44" name="TextBox 97"/>
          <p:cNvSpPr/>
          <p:nvPr/>
        </p:nvSpPr>
        <p:spPr>
          <a:xfrm>
            <a:off x="769620" y="4861085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经营特点</a:t>
            </a:r>
            <a:endParaRPr lang="en-US" sz="825" dirty="0"/>
          </a:p>
        </p:txBody>
      </p:sp>
      <p:sp>
        <p:nvSpPr>
          <p:cNvPr id="45" name="TextBox 98"/>
          <p:cNvSpPr/>
          <p:nvPr/>
        </p:nvSpPr>
        <p:spPr>
          <a:xfrm>
            <a:off x="1379220" y="4861085"/>
            <a:ext cx="230505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支持刷卡消费和扫码收费两种模式，集中时段供餐</a:t>
            </a:r>
            <a:endParaRPr lang="en-US" sz="825" dirty="0"/>
          </a:p>
        </p:txBody>
      </p:sp>
      <p:sp>
        <p:nvSpPr>
          <p:cNvPr id="46" name="TextBox 101"/>
          <p:cNvSpPr/>
          <p:nvPr/>
        </p:nvSpPr>
        <p:spPr>
          <a:xfrm>
            <a:off x="769620" y="5056347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外卖/团购</a:t>
            </a:r>
            <a:endParaRPr lang="en-US" sz="825" dirty="0"/>
          </a:p>
        </p:txBody>
      </p:sp>
      <p:sp>
        <p:nvSpPr>
          <p:cNvPr id="47" name="TextBox 102"/>
          <p:cNvSpPr/>
          <p:nvPr/>
        </p:nvSpPr>
        <p:spPr>
          <a:xfrm>
            <a:off x="1379220" y="5056347"/>
            <a:ext cx="2260044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外卖：美团/饿了么/抖音/京东 | 团购：美团/抖音</a:t>
            </a:r>
            <a:endParaRPr lang="en-US" sz="825" dirty="0"/>
          </a:p>
        </p:txBody>
      </p:sp>
      <p:sp>
        <p:nvSpPr>
          <p:cNvPr id="48" name="TextBox 105"/>
          <p:cNvSpPr/>
          <p:nvPr/>
        </p:nvSpPr>
        <p:spPr>
          <a:xfrm>
            <a:off x="769620" y="5251610"/>
            <a:ext cx="533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</a:t>
            </a:r>
            <a:endParaRPr lang="en-US" sz="825" dirty="0"/>
          </a:p>
        </p:txBody>
      </p:sp>
      <p:sp>
        <p:nvSpPr>
          <p:cNvPr id="49" name="TextBox 106"/>
          <p:cNvSpPr/>
          <p:nvPr/>
        </p:nvSpPr>
        <p:spPr>
          <a:xfrm>
            <a:off x="1379220" y="5251610"/>
            <a:ext cx="2790349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前台收银机、前台小票机、刷卡设备(明泰明华IC卡)、电子秤</a:t>
            </a:r>
            <a:endParaRPr lang="en-US" sz="8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609600" y="1859282"/>
            <a:ext cx="72425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/ 版本速查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2080259"/>
            <a:ext cx="4055388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spc="-48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版本匹配 · 额度 · 对接能力总表</a:t>
            </a:r>
            <a:endParaRPr lang="en-US" sz="2400" dirty="0"/>
          </a:p>
        </p:txBody>
      </p:sp>
      <p:sp>
        <p:nvSpPr>
          <p:cNvPr id="4" name="TextBox 9"/>
          <p:cNvSpPr/>
          <p:nvPr/>
        </p:nvSpPr>
        <p:spPr>
          <a:xfrm>
            <a:off x="4931688" y="2065023"/>
            <a:ext cx="29491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一张表记住所有行业的版本、额度、外卖团购对接能力。展业时按行业查表即可。</a:t>
            </a:r>
            <a:endParaRPr lang="en-US" sz="900" dirty="0"/>
          </a:p>
        </p:txBody>
      </p:sp>
      <p:sp>
        <p:nvSpPr>
          <p:cNvPr id="5" name="Shape 12"/>
          <p:cNvSpPr/>
          <p:nvPr/>
        </p:nvSpPr>
        <p:spPr>
          <a:xfrm>
            <a:off x="609600" y="2583182"/>
            <a:ext cx="10972800" cy="2415540"/>
          </a:xfrm>
          <a:prstGeom prst="roundRect">
            <a:avLst>
              <a:gd name="adj" fmla="val 3155"/>
            </a:avLst>
          </a:prstGeom>
          <a:noFill/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6" name="Shape 14"/>
          <p:cNvSpPr/>
          <p:nvPr/>
        </p:nvSpPr>
        <p:spPr>
          <a:xfrm>
            <a:off x="617220" y="2590800"/>
            <a:ext cx="10957560" cy="274320"/>
          </a:xfrm>
          <a:prstGeom prst="rect">
            <a:avLst/>
          </a:prstGeom>
          <a:solidFill>
            <a:srgbClr val="010110"/>
          </a:solidFill>
          <a:ln/>
        </p:spPr>
      </p:sp>
      <p:pic>
        <p:nvPicPr>
          <p:cNvPr id="7" name="Picture 14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7220" y="2590800"/>
            <a:ext cx="10957560" cy="274320"/>
          </a:xfrm>
          <a:prstGeom prst="rect">
            <a:avLst/>
          </a:prstGeom>
        </p:spPr>
      </p:pic>
      <p:sp>
        <p:nvSpPr>
          <p:cNvPr id="8" name="TextBox 16"/>
          <p:cNvSpPr/>
          <p:nvPr/>
        </p:nvSpPr>
        <p:spPr>
          <a:xfrm>
            <a:off x="731520" y="2667000"/>
            <a:ext cx="9525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行业类别</a:t>
            </a:r>
            <a:endParaRPr lang="en-US" sz="675" dirty="0"/>
          </a:p>
        </p:txBody>
      </p:sp>
      <p:sp>
        <p:nvSpPr>
          <p:cNvPr id="9" name="TextBox 18"/>
          <p:cNvSpPr/>
          <p:nvPr/>
        </p:nvSpPr>
        <p:spPr>
          <a:xfrm>
            <a:off x="1684020" y="2667000"/>
            <a:ext cx="11430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产品版本</a:t>
            </a:r>
            <a:endParaRPr lang="en-US" sz="675" dirty="0"/>
          </a:p>
        </p:txBody>
      </p:sp>
      <p:sp>
        <p:nvSpPr>
          <p:cNvPr id="10" name="TextBox 20"/>
          <p:cNvSpPr/>
          <p:nvPr/>
        </p:nvSpPr>
        <p:spPr>
          <a:xfrm>
            <a:off x="2827020" y="2667000"/>
            <a:ext cx="7620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额度/门店</a:t>
            </a:r>
            <a:endParaRPr lang="en-US" sz="675" dirty="0"/>
          </a:p>
        </p:txBody>
      </p:sp>
      <p:sp>
        <p:nvSpPr>
          <p:cNvPr id="11" name="TextBox 22"/>
          <p:cNvSpPr/>
          <p:nvPr/>
        </p:nvSpPr>
        <p:spPr>
          <a:xfrm>
            <a:off x="3589020" y="2667000"/>
            <a:ext cx="262378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外卖对接</a:t>
            </a:r>
            <a:endParaRPr lang="en-US" sz="675" dirty="0"/>
          </a:p>
        </p:txBody>
      </p:sp>
      <p:sp>
        <p:nvSpPr>
          <p:cNvPr id="12" name="TextBox 24"/>
          <p:cNvSpPr/>
          <p:nvPr/>
        </p:nvSpPr>
        <p:spPr>
          <a:xfrm>
            <a:off x="6212800" y="2667000"/>
            <a:ext cx="262378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团购对接</a:t>
            </a:r>
            <a:endParaRPr lang="en-US" sz="675" dirty="0"/>
          </a:p>
        </p:txBody>
      </p:sp>
      <p:sp>
        <p:nvSpPr>
          <p:cNvPr id="13" name="TextBox 26"/>
          <p:cNvSpPr/>
          <p:nvPr/>
        </p:nvSpPr>
        <p:spPr>
          <a:xfrm>
            <a:off x="8836581" y="2667000"/>
            <a:ext cx="2623899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代表商户类型</a:t>
            </a:r>
            <a:endParaRPr lang="en-US" sz="675" dirty="0"/>
          </a:p>
        </p:txBody>
      </p:sp>
      <p:sp>
        <p:nvSpPr>
          <p:cNvPr id="14" name="Shape 29"/>
          <p:cNvSpPr/>
          <p:nvPr/>
        </p:nvSpPr>
        <p:spPr>
          <a:xfrm>
            <a:off x="617220" y="2865123"/>
            <a:ext cx="10957560" cy="304800"/>
          </a:xfrm>
          <a:prstGeom prst="rect">
            <a:avLst/>
          </a:prstGeom>
          <a:solidFill>
            <a:srgbClr val="F7F7F9"/>
          </a:solidFill>
          <a:ln/>
        </p:spPr>
      </p:sp>
      <p:pic>
        <p:nvPicPr>
          <p:cNvPr id="15" name="Picture 29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220" y="2865123"/>
            <a:ext cx="10957560" cy="304800"/>
          </a:xfrm>
          <a:prstGeom prst="rect">
            <a:avLst/>
          </a:prstGeom>
        </p:spPr>
      </p:pic>
      <p:sp>
        <p:nvSpPr>
          <p:cNvPr id="16" name="TextBox 31"/>
          <p:cNvSpPr/>
          <p:nvPr/>
        </p:nvSpPr>
        <p:spPr>
          <a:xfrm>
            <a:off x="731520" y="2941323"/>
            <a:ext cx="9525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</a:t>
            </a:r>
            <a:endParaRPr lang="en-US" sz="825" dirty="0"/>
          </a:p>
        </p:txBody>
      </p:sp>
      <p:sp>
        <p:nvSpPr>
          <p:cNvPr id="17" name="TextBox 33"/>
          <p:cNvSpPr/>
          <p:nvPr/>
        </p:nvSpPr>
        <p:spPr>
          <a:xfrm>
            <a:off x="1684020" y="2941323"/>
            <a:ext cx="1143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正餐版本</a:t>
            </a:r>
            <a:endParaRPr lang="en-US" sz="825" dirty="0"/>
          </a:p>
        </p:txBody>
      </p:sp>
      <p:sp>
        <p:nvSpPr>
          <p:cNvPr id="18" name="TextBox 35"/>
          <p:cNvSpPr/>
          <p:nvPr/>
        </p:nvSpPr>
        <p:spPr>
          <a:xfrm>
            <a:off x="2827020" y="2941323"/>
            <a:ext cx="762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2个</a:t>
            </a:r>
            <a:endParaRPr lang="en-US" sz="825" dirty="0"/>
          </a:p>
        </p:txBody>
      </p:sp>
      <p:sp>
        <p:nvSpPr>
          <p:cNvPr id="19" name="TextBox 37"/>
          <p:cNvSpPr/>
          <p:nvPr/>
        </p:nvSpPr>
        <p:spPr>
          <a:xfrm>
            <a:off x="3589020" y="29413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美团/饿了么/抖音/京东</a:t>
            </a:r>
            <a:endParaRPr lang="en-US" sz="825" dirty="0"/>
          </a:p>
        </p:txBody>
      </p:sp>
      <p:sp>
        <p:nvSpPr>
          <p:cNvPr id="20" name="TextBox 39"/>
          <p:cNvSpPr/>
          <p:nvPr/>
        </p:nvSpPr>
        <p:spPr>
          <a:xfrm>
            <a:off x="6212800" y="29413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美团/抖音</a:t>
            </a:r>
            <a:endParaRPr lang="en-US" sz="825" dirty="0"/>
          </a:p>
        </p:txBody>
      </p:sp>
      <p:sp>
        <p:nvSpPr>
          <p:cNvPr id="21" name="TextBox 41"/>
          <p:cNvSpPr/>
          <p:nvPr/>
        </p:nvSpPr>
        <p:spPr>
          <a:xfrm>
            <a:off x="8836581" y="2941323"/>
            <a:ext cx="2623899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炒菜酒馆、火锅、海鲜酒楼、烧烤</a:t>
            </a:r>
            <a:endParaRPr lang="en-US" sz="825" dirty="0"/>
          </a:p>
        </p:txBody>
      </p:sp>
      <p:sp>
        <p:nvSpPr>
          <p:cNvPr id="22" name="Shape 44"/>
          <p:cNvSpPr/>
          <p:nvPr/>
        </p:nvSpPr>
        <p:spPr>
          <a:xfrm>
            <a:off x="617220" y="3169923"/>
            <a:ext cx="10957560" cy="304800"/>
          </a:xfrm>
          <a:prstGeom prst="rect">
            <a:avLst/>
          </a:prstGeom>
          <a:noFill/>
          <a:ln/>
        </p:spPr>
      </p:sp>
      <p:pic>
        <p:nvPicPr>
          <p:cNvPr id="23" name="Picture 44" descr="__type_image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220" y="3169923"/>
            <a:ext cx="10957560" cy="304800"/>
          </a:xfrm>
          <a:prstGeom prst="rect">
            <a:avLst/>
          </a:prstGeom>
        </p:spPr>
      </p:pic>
      <p:sp>
        <p:nvSpPr>
          <p:cNvPr id="24" name="TextBox 46"/>
          <p:cNvSpPr/>
          <p:nvPr/>
        </p:nvSpPr>
        <p:spPr>
          <a:xfrm>
            <a:off x="731520" y="3246123"/>
            <a:ext cx="9525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</a:t>
            </a:r>
            <a:endParaRPr lang="en-US" sz="825" dirty="0"/>
          </a:p>
        </p:txBody>
      </p:sp>
      <p:sp>
        <p:nvSpPr>
          <p:cNvPr id="25" name="TextBox 48"/>
          <p:cNvSpPr/>
          <p:nvPr/>
        </p:nvSpPr>
        <p:spPr>
          <a:xfrm>
            <a:off x="1684020" y="3246123"/>
            <a:ext cx="1143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轻餐版本</a:t>
            </a:r>
            <a:endParaRPr lang="en-US" sz="825" dirty="0"/>
          </a:p>
        </p:txBody>
      </p:sp>
      <p:sp>
        <p:nvSpPr>
          <p:cNvPr id="26" name="TextBox 50"/>
          <p:cNvSpPr/>
          <p:nvPr/>
        </p:nvSpPr>
        <p:spPr>
          <a:xfrm>
            <a:off x="2827020" y="3246123"/>
            <a:ext cx="762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</a:t>
            </a:r>
            <a:endParaRPr lang="en-US" sz="825" dirty="0"/>
          </a:p>
        </p:txBody>
      </p:sp>
      <p:sp>
        <p:nvSpPr>
          <p:cNvPr id="27" name="TextBox 52"/>
          <p:cNvSpPr/>
          <p:nvPr/>
        </p:nvSpPr>
        <p:spPr>
          <a:xfrm>
            <a:off x="3589020" y="32461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美团/饿了么/抖音/京东</a:t>
            </a:r>
            <a:endParaRPr lang="en-US" sz="825" dirty="0"/>
          </a:p>
        </p:txBody>
      </p:sp>
      <p:sp>
        <p:nvSpPr>
          <p:cNvPr id="28" name="TextBox 54"/>
          <p:cNvSpPr/>
          <p:nvPr/>
        </p:nvSpPr>
        <p:spPr>
          <a:xfrm>
            <a:off x="6212800" y="32461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美团/抖音</a:t>
            </a:r>
            <a:endParaRPr lang="en-US" sz="825" dirty="0"/>
          </a:p>
        </p:txBody>
      </p:sp>
      <p:sp>
        <p:nvSpPr>
          <p:cNvPr id="29" name="TextBox 56"/>
          <p:cNvSpPr/>
          <p:nvPr/>
        </p:nvSpPr>
        <p:spPr>
          <a:xfrm>
            <a:off x="8836581" y="3246123"/>
            <a:ext cx="2623899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粉面、快餐、卤味、烘焙、麻辣烫</a:t>
            </a:r>
            <a:endParaRPr lang="en-US" sz="825" dirty="0"/>
          </a:p>
        </p:txBody>
      </p:sp>
      <p:sp>
        <p:nvSpPr>
          <p:cNvPr id="30" name="Shape 59"/>
          <p:cNvSpPr/>
          <p:nvPr/>
        </p:nvSpPr>
        <p:spPr>
          <a:xfrm>
            <a:off x="617220" y="3474723"/>
            <a:ext cx="10957560" cy="304800"/>
          </a:xfrm>
          <a:prstGeom prst="rect">
            <a:avLst/>
          </a:prstGeom>
          <a:solidFill>
            <a:srgbClr val="F7F7F9"/>
          </a:solidFill>
          <a:ln/>
        </p:spPr>
      </p:sp>
      <p:pic>
        <p:nvPicPr>
          <p:cNvPr id="31" name="Picture 59" descr="__type_image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7220" y="3474723"/>
            <a:ext cx="10957560" cy="304800"/>
          </a:xfrm>
          <a:prstGeom prst="rect">
            <a:avLst/>
          </a:prstGeom>
        </p:spPr>
      </p:pic>
      <p:sp>
        <p:nvSpPr>
          <p:cNvPr id="32" name="TextBox 61"/>
          <p:cNvSpPr/>
          <p:nvPr/>
        </p:nvSpPr>
        <p:spPr>
          <a:xfrm>
            <a:off x="731520" y="3550923"/>
            <a:ext cx="9525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茶饮</a:t>
            </a:r>
            <a:endParaRPr lang="en-US" sz="825" dirty="0"/>
          </a:p>
        </p:txBody>
      </p:sp>
      <p:sp>
        <p:nvSpPr>
          <p:cNvPr id="33" name="TextBox 63"/>
          <p:cNvSpPr/>
          <p:nvPr/>
        </p:nvSpPr>
        <p:spPr>
          <a:xfrm>
            <a:off x="1684020" y="3550923"/>
            <a:ext cx="1143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茶饮模式</a:t>
            </a:r>
            <a:endParaRPr lang="en-US" sz="825" dirty="0"/>
          </a:p>
        </p:txBody>
      </p:sp>
      <p:sp>
        <p:nvSpPr>
          <p:cNvPr id="34" name="TextBox 65"/>
          <p:cNvSpPr/>
          <p:nvPr/>
        </p:nvSpPr>
        <p:spPr>
          <a:xfrm>
            <a:off x="2827020" y="3550923"/>
            <a:ext cx="762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</a:t>
            </a:r>
            <a:endParaRPr lang="en-US" sz="825" dirty="0"/>
          </a:p>
        </p:txBody>
      </p:sp>
      <p:sp>
        <p:nvSpPr>
          <p:cNvPr id="35" name="TextBox 67"/>
          <p:cNvSpPr/>
          <p:nvPr/>
        </p:nvSpPr>
        <p:spPr>
          <a:xfrm>
            <a:off x="3589020" y="35509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美团/饿了么/抖音/京东</a:t>
            </a:r>
            <a:endParaRPr lang="en-US" sz="825" dirty="0"/>
          </a:p>
        </p:txBody>
      </p:sp>
      <p:sp>
        <p:nvSpPr>
          <p:cNvPr id="36" name="TextBox 69"/>
          <p:cNvSpPr/>
          <p:nvPr/>
        </p:nvSpPr>
        <p:spPr>
          <a:xfrm>
            <a:off x="6212800" y="35509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美团/抖音</a:t>
            </a:r>
            <a:endParaRPr lang="en-US" sz="825" dirty="0"/>
          </a:p>
        </p:txBody>
      </p:sp>
      <p:sp>
        <p:nvSpPr>
          <p:cNvPr id="37" name="TextBox 71"/>
          <p:cNvSpPr/>
          <p:nvPr/>
        </p:nvSpPr>
        <p:spPr>
          <a:xfrm>
            <a:off x="8836581" y="3550923"/>
            <a:ext cx="2623899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奶茶店、咖啡店、休闲小吃</a:t>
            </a:r>
            <a:endParaRPr lang="en-US" sz="825" dirty="0"/>
          </a:p>
        </p:txBody>
      </p:sp>
      <p:sp>
        <p:nvSpPr>
          <p:cNvPr id="38" name="Shape 74"/>
          <p:cNvSpPr/>
          <p:nvPr/>
        </p:nvSpPr>
        <p:spPr>
          <a:xfrm>
            <a:off x="617220" y="3779523"/>
            <a:ext cx="10957560" cy="304800"/>
          </a:xfrm>
          <a:prstGeom prst="rect">
            <a:avLst/>
          </a:prstGeom>
          <a:noFill/>
          <a:ln/>
        </p:spPr>
      </p:sp>
      <p:pic>
        <p:nvPicPr>
          <p:cNvPr id="39" name="Picture 74" descr="__type_image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7220" y="3779523"/>
            <a:ext cx="10957560" cy="304800"/>
          </a:xfrm>
          <a:prstGeom prst="rect">
            <a:avLst/>
          </a:prstGeom>
        </p:spPr>
      </p:pic>
      <p:sp>
        <p:nvSpPr>
          <p:cNvPr id="40" name="TextBox 76"/>
          <p:cNvSpPr/>
          <p:nvPr/>
        </p:nvSpPr>
        <p:spPr>
          <a:xfrm>
            <a:off x="731520" y="3855723"/>
            <a:ext cx="9525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零售</a:t>
            </a:r>
            <a:endParaRPr lang="en-US" sz="825" dirty="0"/>
          </a:p>
        </p:txBody>
      </p:sp>
      <p:sp>
        <p:nvSpPr>
          <p:cNvPr id="41" name="TextBox 78"/>
          <p:cNvSpPr/>
          <p:nvPr/>
        </p:nvSpPr>
        <p:spPr>
          <a:xfrm>
            <a:off x="1684020" y="3855723"/>
            <a:ext cx="1143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零售模式</a:t>
            </a:r>
            <a:endParaRPr lang="en-US" sz="825" dirty="0"/>
          </a:p>
        </p:txBody>
      </p:sp>
      <p:sp>
        <p:nvSpPr>
          <p:cNvPr id="42" name="TextBox 80"/>
          <p:cNvSpPr/>
          <p:nvPr/>
        </p:nvSpPr>
        <p:spPr>
          <a:xfrm>
            <a:off x="2827020" y="3855723"/>
            <a:ext cx="762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</a:t>
            </a:r>
            <a:endParaRPr lang="en-US" sz="825" dirty="0"/>
          </a:p>
        </p:txBody>
      </p:sp>
      <p:sp>
        <p:nvSpPr>
          <p:cNvPr id="43" name="TextBox 82"/>
          <p:cNvSpPr/>
          <p:nvPr/>
        </p:nvSpPr>
        <p:spPr>
          <a:xfrm>
            <a:off x="3589020" y="38557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美团闪购/淘宝闪购</a:t>
            </a:r>
            <a:endParaRPr lang="en-US" sz="825" dirty="0"/>
          </a:p>
        </p:txBody>
      </p:sp>
      <p:sp>
        <p:nvSpPr>
          <p:cNvPr id="44" name="TextBox 84"/>
          <p:cNvSpPr/>
          <p:nvPr/>
        </p:nvSpPr>
        <p:spPr>
          <a:xfrm>
            <a:off x="6212800" y="38557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美团/抖音</a:t>
            </a:r>
            <a:endParaRPr lang="en-US" sz="825" dirty="0"/>
          </a:p>
        </p:txBody>
      </p:sp>
      <p:sp>
        <p:nvSpPr>
          <p:cNvPr id="45" name="TextBox 86"/>
          <p:cNvSpPr/>
          <p:nvPr/>
        </p:nvSpPr>
        <p:spPr>
          <a:xfrm>
            <a:off x="8836581" y="3855723"/>
            <a:ext cx="2623899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便利店、文具、烟酒、服装、社区超市</a:t>
            </a:r>
            <a:endParaRPr lang="en-US" sz="825" dirty="0"/>
          </a:p>
        </p:txBody>
      </p:sp>
      <p:sp>
        <p:nvSpPr>
          <p:cNvPr id="46" name="Shape 89"/>
          <p:cNvSpPr/>
          <p:nvPr/>
        </p:nvSpPr>
        <p:spPr>
          <a:xfrm>
            <a:off x="617220" y="4084323"/>
            <a:ext cx="10957560" cy="304800"/>
          </a:xfrm>
          <a:prstGeom prst="rect">
            <a:avLst/>
          </a:prstGeom>
          <a:solidFill>
            <a:srgbClr val="F7F7F9"/>
          </a:solidFill>
          <a:ln/>
        </p:spPr>
      </p:sp>
      <p:pic>
        <p:nvPicPr>
          <p:cNvPr id="47" name="Picture 89" descr="__type_image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7220" y="4084323"/>
            <a:ext cx="10957560" cy="304800"/>
          </a:xfrm>
          <a:prstGeom prst="rect">
            <a:avLst/>
          </a:prstGeom>
        </p:spPr>
      </p:pic>
      <p:sp>
        <p:nvSpPr>
          <p:cNvPr id="48" name="TextBox 91"/>
          <p:cNvSpPr/>
          <p:nvPr/>
        </p:nvSpPr>
        <p:spPr>
          <a:xfrm>
            <a:off x="731520" y="4160523"/>
            <a:ext cx="9525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生鲜</a:t>
            </a:r>
            <a:endParaRPr lang="en-US" sz="825" dirty="0"/>
          </a:p>
        </p:txBody>
      </p:sp>
      <p:sp>
        <p:nvSpPr>
          <p:cNvPr id="49" name="TextBox 93"/>
          <p:cNvSpPr/>
          <p:nvPr/>
        </p:nvSpPr>
        <p:spPr>
          <a:xfrm>
            <a:off x="1684020" y="4160523"/>
            <a:ext cx="1143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生鲜模式</a:t>
            </a:r>
            <a:endParaRPr lang="en-US" sz="825" dirty="0"/>
          </a:p>
        </p:txBody>
      </p:sp>
      <p:sp>
        <p:nvSpPr>
          <p:cNvPr id="50" name="TextBox 95"/>
          <p:cNvSpPr/>
          <p:nvPr/>
        </p:nvSpPr>
        <p:spPr>
          <a:xfrm>
            <a:off x="2827020" y="4160523"/>
            <a:ext cx="762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</a:t>
            </a:r>
            <a:endParaRPr lang="en-US" sz="825" dirty="0"/>
          </a:p>
        </p:txBody>
      </p:sp>
      <p:sp>
        <p:nvSpPr>
          <p:cNvPr id="51" name="TextBox 97"/>
          <p:cNvSpPr/>
          <p:nvPr/>
        </p:nvSpPr>
        <p:spPr>
          <a:xfrm>
            <a:off x="3589020" y="41605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美团闪购/淘宝闪购</a:t>
            </a:r>
            <a:endParaRPr lang="en-US" sz="825" dirty="0"/>
          </a:p>
        </p:txBody>
      </p:sp>
      <p:sp>
        <p:nvSpPr>
          <p:cNvPr id="52" name="TextBox 99"/>
          <p:cNvSpPr/>
          <p:nvPr/>
        </p:nvSpPr>
        <p:spPr>
          <a:xfrm>
            <a:off x="6212800" y="41605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美团/抖音</a:t>
            </a:r>
            <a:endParaRPr lang="en-US" sz="825" dirty="0"/>
          </a:p>
        </p:txBody>
      </p:sp>
      <p:sp>
        <p:nvSpPr>
          <p:cNvPr id="53" name="TextBox 101"/>
          <p:cNvSpPr/>
          <p:nvPr/>
        </p:nvSpPr>
        <p:spPr>
          <a:xfrm>
            <a:off x="8836581" y="4160523"/>
            <a:ext cx="2623899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生鲜超市、果蔬、熟食、散称零食</a:t>
            </a:r>
            <a:endParaRPr lang="en-US" sz="825" dirty="0"/>
          </a:p>
        </p:txBody>
      </p:sp>
      <p:sp>
        <p:nvSpPr>
          <p:cNvPr id="54" name="Shape 104"/>
          <p:cNvSpPr/>
          <p:nvPr/>
        </p:nvSpPr>
        <p:spPr>
          <a:xfrm>
            <a:off x="617220" y="4389123"/>
            <a:ext cx="10957560" cy="304800"/>
          </a:xfrm>
          <a:prstGeom prst="rect">
            <a:avLst/>
          </a:prstGeom>
          <a:noFill/>
          <a:ln/>
        </p:spPr>
      </p:sp>
      <p:pic>
        <p:nvPicPr>
          <p:cNvPr id="55" name="Picture 104" descr="__type_image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7220" y="4389123"/>
            <a:ext cx="10957560" cy="304800"/>
          </a:xfrm>
          <a:prstGeom prst="rect">
            <a:avLst/>
          </a:prstGeom>
        </p:spPr>
      </p:pic>
      <p:sp>
        <p:nvSpPr>
          <p:cNvPr id="56" name="TextBox 106"/>
          <p:cNvSpPr/>
          <p:nvPr/>
        </p:nvSpPr>
        <p:spPr>
          <a:xfrm>
            <a:off x="731520" y="4465323"/>
            <a:ext cx="9525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美业</a:t>
            </a:r>
            <a:endParaRPr lang="en-US" sz="825" dirty="0"/>
          </a:p>
        </p:txBody>
      </p:sp>
      <p:sp>
        <p:nvSpPr>
          <p:cNvPr id="57" name="TextBox 108"/>
          <p:cNvSpPr/>
          <p:nvPr/>
        </p:nvSpPr>
        <p:spPr>
          <a:xfrm>
            <a:off x="1684020" y="4465323"/>
            <a:ext cx="1143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美业模式</a:t>
            </a:r>
            <a:endParaRPr lang="en-US" sz="825" dirty="0"/>
          </a:p>
        </p:txBody>
      </p:sp>
      <p:sp>
        <p:nvSpPr>
          <p:cNvPr id="58" name="TextBox 110"/>
          <p:cNvSpPr/>
          <p:nvPr/>
        </p:nvSpPr>
        <p:spPr>
          <a:xfrm>
            <a:off x="2827020" y="4465323"/>
            <a:ext cx="762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</a:t>
            </a:r>
            <a:endParaRPr lang="en-US" sz="825" dirty="0"/>
          </a:p>
        </p:txBody>
      </p:sp>
      <p:sp>
        <p:nvSpPr>
          <p:cNvPr id="59" name="TextBox 112"/>
          <p:cNvSpPr/>
          <p:nvPr/>
        </p:nvSpPr>
        <p:spPr>
          <a:xfrm>
            <a:off x="3589020" y="44653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无</a:t>
            </a:r>
            <a:endParaRPr lang="en-US" sz="825" dirty="0"/>
          </a:p>
        </p:txBody>
      </p:sp>
      <p:sp>
        <p:nvSpPr>
          <p:cNvPr id="60" name="TextBox 114"/>
          <p:cNvSpPr/>
          <p:nvPr/>
        </p:nvSpPr>
        <p:spPr>
          <a:xfrm>
            <a:off x="6212800" y="44653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美团/抖音</a:t>
            </a:r>
            <a:endParaRPr lang="en-US" sz="825" dirty="0"/>
          </a:p>
        </p:txBody>
      </p:sp>
      <p:sp>
        <p:nvSpPr>
          <p:cNvPr id="61" name="TextBox 116"/>
          <p:cNvSpPr/>
          <p:nvPr/>
        </p:nvSpPr>
        <p:spPr>
          <a:xfrm>
            <a:off x="8836581" y="4465323"/>
            <a:ext cx="2623899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美发店、美容店、美甲店</a:t>
            </a:r>
            <a:endParaRPr lang="en-US" sz="825" dirty="0"/>
          </a:p>
        </p:txBody>
      </p:sp>
      <p:sp>
        <p:nvSpPr>
          <p:cNvPr id="62" name="Shape 119"/>
          <p:cNvSpPr/>
          <p:nvPr/>
        </p:nvSpPr>
        <p:spPr>
          <a:xfrm>
            <a:off x="617220" y="4693923"/>
            <a:ext cx="10957560" cy="297180"/>
          </a:xfrm>
          <a:prstGeom prst="rect">
            <a:avLst/>
          </a:prstGeom>
          <a:solidFill>
            <a:srgbClr val="F7F7F9"/>
          </a:solidFill>
          <a:ln/>
        </p:spPr>
      </p:sp>
      <p:sp>
        <p:nvSpPr>
          <p:cNvPr id="63" name="TextBox 121"/>
          <p:cNvSpPr/>
          <p:nvPr/>
        </p:nvSpPr>
        <p:spPr>
          <a:xfrm>
            <a:off x="731520" y="4770123"/>
            <a:ext cx="9525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食堂</a:t>
            </a:r>
            <a:endParaRPr lang="en-US" sz="825" dirty="0"/>
          </a:p>
        </p:txBody>
      </p:sp>
      <p:sp>
        <p:nvSpPr>
          <p:cNvPr id="64" name="TextBox 123"/>
          <p:cNvSpPr/>
          <p:nvPr/>
        </p:nvSpPr>
        <p:spPr>
          <a:xfrm>
            <a:off x="1684020" y="4770123"/>
            <a:ext cx="1143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食堂模式</a:t>
            </a:r>
            <a:endParaRPr lang="en-US" sz="825" dirty="0"/>
          </a:p>
        </p:txBody>
      </p:sp>
      <p:sp>
        <p:nvSpPr>
          <p:cNvPr id="65" name="TextBox 125"/>
          <p:cNvSpPr/>
          <p:nvPr/>
        </p:nvSpPr>
        <p:spPr>
          <a:xfrm>
            <a:off x="2827020" y="4770123"/>
            <a:ext cx="762000" cy="144780"/>
          </a:xfrm>
          <a:prstGeom prst="rect">
            <a:avLst/>
          </a:prstGeom>
          <a:solidFill>
            <a:srgbClr val="635BFF">
              <a:alpha val="6000"/>
            </a:srgb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1个</a:t>
            </a:r>
            <a:endParaRPr lang="en-US" sz="825" dirty="0"/>
          </a:p>
        </p:txBody>
      </p:sp>
      <p:sp>
        <p:nvSpPr>
          <p:cNvPr id="66" name="TextBox 127"/>
          <p:cNvSpPr/>
          <p:nvPr/>
        </p:nvSpPr>
        <p:spPr>
          <a:xfrm>
            <a:off x="3589020" y="47701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美团/饿了么/抖音/京东</a:t>
            </a:r>
            <a:endParaRPr lang="en-US" sz="825" dirty="0"/>
          </a:p>
        </p:txBody>
      </p:sp>
      <p:sp>
        <p:nvSpPr>
          <p:cNvPr id="67" name="TextBox 129"/>
          <p:cNvSpPr/>
          <p:nvPr/>
        </p:nvSpPr>
        <p:spPr>
          <a:xfrm>
            <a:off x="6212800" y="4770123"/>
            <a:ext cx="262378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美团/抖音</a:t>
            </a:r>
            <a:endParaRPr lang="en-US" sz="825" dirty="0"/>
          </a:p>
        </p:txBody>
      </p:sp>
      <p:sp>
        <p:nvSpPr>
          <p:cNvPr id="68" name="TextBox 131"/>
          <p:cNvSpPr/>
          <p:nvPr/>
        </p:nvSpPr>
        <p:spPr>
          <a:xfrm>
            <a:off x="8836581" y="4770123"/>
            <a:ext cx="2623899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公司食堂、校园食堂、机关食堂</a:t>
            </a:r>
            <a:endParaRPr lang="en-US" sz="8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609600" y="1859282"/>
            <a:ext cx="72425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/ 设备清单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2080259"/>
            <a:ext cx="2688431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spc="-48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各行业配套设备速查</a:t>
            </a:r>
            <a:endParaRPr lang="en-US" sz="2400" dirty="0"/>
          </a:p>
        </p:txBody>
      </p:sp>
      <p:sp>
        <p:nvSpPr>
          <p:cNvPr id="4" name="TextBox 9"/>
          <p:cNvSpPr/>
          <p:nvPr/>
        </p:nvSpPr>
        <p:spPr>
          <a:xfrm>
            <a:off x="3564731" y="2247900"/>
            <a:ext cx="294917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签单时同步确认设备需求，避免装机遗漏影响上线体验。</a:t>
            </a:r>
            <a:endParaRPr lang="en-US" sz="900" dirty="0"/>
          </a:p>
        </p:txBody>
      </p:sp>
      <p:sp>
        <p:nvSpPr>
          <p:cNvPr id="5" name="Shape 12"/>
          <p:cNvSpPr/>
          <p:nvPr/>
        </p:nvSpPr>
        <p:spPr>
          <a:xfrm>
            <a:off x="609600" y="2583182"/>
            <a:ext cx="10972800" cy="2415540"/>
          </a:xfrm>
          <a:prstGeom prst="roundRect">
            <a:avLst>
              <a:gd name="adj" fmla="val 3155"/>
            </a:avLst>
          </a:prstGeom>
          <a:noFill/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6" name="Shape 14"/>
          <p:cNvSpPr/>
          <p:nvPr/>
        </p:nvSpPr>
        <p:spPr>
          <a:xfrm>
            <a:off x="617220" y="2590800"/>
            <a:ext cx="10957560" cy="274320"/>
          </a:xfrm>
          <a:prstGeom prst="rect">
            <a:avLst/>
          </a:prstGeom>
          <a:solidFill>
            <a:srgbClr val="010110"/>
          </a:solidFill>
          <a:ln/>
        </p:spPr>
      </p:sp>
      <p:pic>
        <p:nvPicPr>
          <p:cNvPr id="7" name="Picture 14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7220" y="2590800"/>
            <a:ext cx="10957560" cy="274320"/>
          </a:xfrm>
          <a:prstGeom prst="rect">
            <a:avLst/>
          </a:prstGeom>
        </p:spPr>
      </p:pic>
      <p:sp>
        <p:nvSpPr>
          <p:cNvPr id="8" name="TextBox 16"/>
          <p:cNvSpPr/>
          <p:nvPr/>
        </p:nvSpPr>
        <p:spPr>
          <a:xfrm>
            <a:off x="731520" y="2667000"/>
            <a:ext cx="7620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行业</a:t>
            </a:r>
            <a:endParaRPr lang="en-US" sz="675" dirty="0"/>
          </a:p>
        </p:txBody>
      </p:sp>
      <p:sp>
        <p:nvSpPr>
          <p:cNvPr id="9" name="TextBox 18"/>
          <p:cNvSpPr/>
          <p:nvPr/>
        </p:nvSpPr>
        <p:spPr>
          <a:xfrm>
            <a:off x="1493520" y="2667000"/>
            <a:ext cx="996696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配套设备清单</a:t>
            </a:r>
            <a:endParaRPr lang="en-US" sz="675" dirty="0"/>
          </a:p>
        </p:txBody>
      </p:sp>
      <p:sp>
        <p:nvSpPr>
          <p:cNvPr id="10" name="Shape 21"/>
          <p:cNvSpPr/>
          <p:nvPr/>
        </p:nvSpPr>
        <p:spPr>
          <a:xfrm>
            <a:off x="617220" y="2865123"/>
            <a:ext cx="10957560" cy="304800"/>
          </a:xfrm>
          <a:prstGeom prst="rect">
            <a:avLst/>
          </a:prstGeom>
          <a:solidFill>
            <a:srgbClr val="F7F7F9"/>
          </a:solidFill>
          <a:ln/>
        </p:spPr>
      </p:sp>
      <p:pic>
        <p:nvPicPr>
          <p:cNvPr id="11" name="Picture 21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220" y="2865123"/>
            <a:ext cx="10957560" cy="304800"/>
          </a:xfrm>
          <a:prstGeom prst="rect">
            <a:avLst/>
          </a:prstGeom>
        </p:spPr>
      </p:pic>
      <p:sp>
        <p:nvSpPr>
          <p:cNvPr id="12" name="TextBox 23"/>
          <p:cNvSpPr/>
          <p:nvPr/>
        </p:nvSpPr>
        <p:spPr>
          <a:xfrm>
            <a:off x="731520" y="2941323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</a:t>
            </a:r>
            <a:endParaRPr lang="en-US" sz="825" dirty="0"/>
          </a:p>
        </p:txBody>
      </p:sp>
      <p:sp>
        <p:nvSpPr>
          <p:cNvPr id="13" name="TextBox 25"/>
          <p:cNvSpPr/>
          <p:nvPr/>
        </p:nvSpPr>
        <p:spPr>
          <a:xfrm>
            <a:off x="1493520" y="2941323"/>
            <a:ext cx="99669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 · 分区收银机 · 前台小票机(USB/网口) · 后厨打印机(网口/云) · KDS屏</a:t>
            </a:r>
            <a:endParaRPr lang="en-US" sz="825" dirty="0"/>
          </a:p>
        </p:txBody>
      </p:sp>
      <p:sp>
        <p:nvSpPr>
          <p:cNvPr id="14" name="Shape 28"/>
          <p:cNvSpPr/>
          <p:nvPr/>
        </p:nvSpPr>
        <p:spPr>
          <a:xfrm>
            <a:off x="617220" y="3169923"/>
            <a:ext cx="10957560" cy="304800"/>
          </a:xfrm>
          <a:prstGeom prst="rect">
            <a:avLst/>
          </a:prstGeom>
          <a:noFill/>
          <a:ln/>
        </p:spPr>
      </p:sp>
      <p:pic>
        <p:nvPicPr>
          <p:cNvPr id="15" name="Picture 28" descr="__type_image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220" y="3169923"/>
            <a:ext cx="10957560" cy="304800"/>
          </a:xfrm>
          <a:prstGeom prst="rect">
            <a:avLst/>
          </a:prstGeom>
        </p:spPr>
      </p:pic>
      <p:sp>
        <p:nvSpPr>
          <p:cNvPr id="16" name="TextBox 30"/>
          <p:cNvSpPr/>
          <p:nvPr/>
        </p:nvSpPr>
        <p:spPr>
          <a:xfrm>
            <a:off x="731520" y="3246123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</a:t>
            </a:r>
            <a:endParaRPr lang="en-US" sz="825" dirty="0"/>
          </a:p>
        </p:txBody>
      </p:sp>
      <p:sp>
        <p:nvSpPr>
          <p:cNvPr id="17" name="TextBox 32"/>
          <p:cNvSpPr/>
          <p:nvPr/>
        </p:nvSpPr>
        <p:spPr>
          <a:xfrm>
            <a:off x="1493520" y="3246123"/>
            <a:ext cx="99669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 · 前台收银称重一体机 · 前台小票机(USB/网口) · 后厨打印机(网口/云) · 叫号屏</a:t>
            </a:r>
            <a:endParaRPr lang="en-US" sz="825" dirty="0"/>
          </a:p>
        </p:txBody>
      </p:sp>
      <p:sp>
        <p:nvSpPr>
          <p:cNvPr id="18" name="Shape 35"/>
          <p:cNvSpPr/>
          <p:nvPr/>
        </p:nvSpPr>
        <p:spPr>
          <a:xfrm>
            <a:off x="617220" y="3474723"/>
            <a:ext cx="10957560" cy="304800"/>
          </a:xfrm>
          <a:prstGeom prst="rect">
            <a:avLst/>
          </a:prstGeom>
          <a:solidFill>
            <a:srgbClr val="F7F7F9"/>
          </a:solidFill>
          <a:ln/>
        </p:spPr>
      </p:sp>
      <p:pic>
        <p:nvPicPr>
          <p:cNvPr id="19" name="Picture 35" descr="__type_image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7220" y="3474723"/>
            <a:ext cx="10957560" cy="304800"/>
          </a:xfrm>
          <a:prstGeom prst="rect">
            <a:avLst/>
          </a:prstGeom>
        </p:spPr>
      </p:pic>
      <p:sp>
        <p:nvSpPr>
          <p:cNvPr id="20" name="TextBox 37"/>
          <p:cNvSpPr/>
          <p:nvPr/>
        </p:nvSpPr>
        <p:spPr>
          <a:xfrm>
            <a:off x="731520" y="3550923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茶饮</a:t>
            </a:r>
            <a:endParaRPr lang="en-US" sz="825" dirty="0"/>
          </a:p>
        </p:txBody>
      </p:sp>
      <p:sp>
        <p:nvSpPr>
          <p:cNvPr id="21" name="TextBox 39"/>
          <p:cNvSpPr/>
          <p:nvPr/>
        </p:nvSpPr>
        <p:spPr>
          <a:xfrm>
            <a:off x="1493520" y="3550923"/>
            <a:ext cx="99669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 · 前台小票机(USB/网口) · 标签机(USB)</a:t>
            </a:r>
            <a:endParaRPr lang="en-US" sz="825" dirty="0"/>
          </a:p>
        </p:txBody>
      </p:sp>
      <p:sp>
        <p:nvSpPr>
          <p:cNvPr id="22" name="Shape 42"/>
          <p:cNvSpPr/>
          <p:nvPr/>
        </p:nvSpPr>
        <p:spPr>
          <a:xfrm>
            <a:off x="617220" y="3779523"/>
            <a:ext cx="10957560" cy="304800"/>
          </a:xfrm>
          <a:prstGeom prst="rect">
            <a:avLst/>
          </a:prstGeom>
          <a:noFill/>
          <a:ln/>
        </p:spPr>
      </p:sp>
      <p:pic>
        <p:nvPicPr>
          <p:cNvPr id="23" name="Picture 42" descr="__type_image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7220" y="3779523"/>
            <a:ext cx="10957560" cy="304800"/>
          </a:xfrm>
          <a:prstGeom prst="rect">
            <a:avLst/>
          </a:prstGeom>
        </p:spPr>
      </p:pic>
      <p:sp>
        <p:nvSpPr>
          <p:cNvPr id="24" name="TextBox 44"/>
          <p:cNvSpPr/>
          <p:nvPr/>
        </p:nvSpPr>
        <p:spPr>
          <a:xfrm>
            <a:off x="731520" y="3855723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零售</a:t>
            </a:r>
            <a:endParaRPr lang="en-US" sz="825" dirty="0"/>
          </a:p>
        </p:txBody>
      </p:sp>
      <p:sp>
        <p:nvSpPr>
          <p:cNvPr id="25" name="TextBox 46"/>
          <p:cNvSpPr/>
          <p:nvPr/>
        </p:nvSpPr>
        <p:spPr>
          <a:xfrm>
            <a:off x="1493520" y="3855723"/>
            <a:ext cx="99669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 · 前台小票机(USB/网口) · 标签机(USB) · 价签机(USB) · 电子秤</a:t>
            </a:r>
            <a:endParaRPr lang="en-US" sz="825" dirty="0"/>
          </a:p>
        </p:txBody>
      </p:sp>
      <p:sp>
        <p:nvSpPr>
          <p:cNvPr id="26" name="Shape 49"/>
          <p:cNvSpPr/>
          <p:nvPr/>
        </p:nvSpPr>
        <p:spPr>
          <a:xfrm>
            <a:off x="617220" y="4084323"/>
            <a:ext cx="10957560" cy="304800"/>
          </a:xfrm>
          <a:prstGeom prst="rect">
            <a:avLst/>
          </a:prstGeom>
          <a:solidFill>
            <a:srgbClr val="F7F7F9"/>
          </a:solidFill>
          <a:ln/>
        </p:spPr>
      </p:sp>
      <p:pic>
        <p:nvPicPr>
          <p:cNvPr id="27" name="Picture 49" descr="__type_image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7220" y="4084323"/>
            <a:ext cx="10957560" cy="304800"/>
          </a:xfrm>
          <a:prstGeom prst="rect">
            <a:avLst/>
          </a:prstGeom>
        </p:spPr>
      </p:pic>
      <p:sp>
        <p:nvSpPr>
          <p:cNvPr id="28" name="TextBox 51"/>
          <p:cNvSpPr/>
          <p:nvPr/>
        </p:nvSpPr>
        <p:spPr>
          <a:xfrm>
            <a:off x="731520" y="4160523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生鲜</a:t>
            </a:r>
            <a:endParaRPr lang="en-US" sz="825" dirty="0"/>
          </a:p>
        </p:txBody>
      </p:sp>
      <p:sp>
        <p:nvSpPr>
          <p:cNvPr id="29" name="TextBox 53"/>
          <p:cNvSpPr/>
          <p:nvPr/>
        </p:nvSpPr>
        <p:spPr>
          <a:xfrm>
            <a:off x="1493520" y="4160523"/>
            <a:ext cx="99669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 / AI称重收银一体机 · 前台小票机(USB/网口) · 标签机(USB) · 电子秤</a:t>
            </a:r>
            <a:endParaRPr lang="en-US" sz="825" dirty="0"/>
          </a:p>
        </p:txBody>
      </p:sp>
      <p:sp>
        <p:nvSpPr>
          <p:cNvPr id="30" name="Shape 56"/>
          <p:cNvSpPr/>
          <p:nvPr/>
        </p:nvSpPr>
        <p:spPr>
          <a:xfrm>
            <a:off x="617220" y="4389123"/>
            <a:ext cx="10957560" cy="304800"/>
          </a:xfrm>
          <a:prstGeom prst="rect">
            <a:avLst/>
          </a:prstGeom>
          <a:noFill/>
          <a:ln/>
        </p:spPr>
      </p:sp>
      <p:pic>
        <p:nvPicPr>
          <p:cNvPr id="31" name="Picture 56" descr="__type_image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7220" y="4389123"/>
            <a:ext cx="10957560" cy="304800"/>
          </a:xfrm>
          <a:prstGeom prst="rect">
            <a:avLst/>
          </a:prstGeom>
        </p:spPr>
      </p:pic>
      <p:sp>
        <p:nvSpPr>
          <p:cNvPr id="32" name="TextBox 58"/>
          <p:cNvSpPr/>
          <p:nvPr/>
        </p:nvSpPr>
        <p:spPr>
          <a:xfrm>
            <a:off x="731520" y="4465323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美业</a:t>
            </a:r>
            <a:endParaRPr lang="en-US" sz="825" dirty="0"/>
          </a:p>
        </p:txBody>
      </p:sp>
      <p:sp>
        <p:nvSpPr>
          <p:cNvPr id="33" name="TextBox 60"/>
          <p:cNvSpPr/>
          <p:nvPr/>
        </p:nvSpPr>
        <p:spPr>
          <a:xfrm>
            <a:off x="1493520" y="4465323"/>
            <a:ext cx="99669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 · 前台小票机(USB/网口)</a:t>
            </a:r>
            <a:endParaRPr lang="en-US" sz="825" dirty="0"/>
          </a:p>
        </p:txBody>
      </p:sp>
      <p:sp>
        <p:nvSpPr>
          <p:cNvPr id="34" name="Shape 63"/>
          <p:cNvSpPr/>
          <p:nvPr/>
        </p:nvSpPr>
        <p:spPr>
          <a:xfrm>
            <a:off x="617220" y="4693923"/>
            <a:ext cx="10957560" cy="297180"/>
          </a:xfrm>
          <a:prstGeom prst="rect">
            <a:avLst/>
          </a:prstGeom>
          <a:solidFill>
            <a:srgbClr val="F7F7F9"/>
          </a:solidFill>
          <a:ln/>
        </p:spPr>
      </p:sp>
      <p:sp>
        <p:nvSpPr>
          <p:cNvPr id="35" name="TextBox 65"/>
          <p:cNvSpPr/>
          <p:nvPr/>
        </p:nvSpPr>
        <p:spPr>
          <a:xfrm>
            <a:off x="731520" y="4770123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食堂</a:t>
            </a:r>
            <a:endParaRPr lang="en-US" sz="825" dirty="0"/>
          </a:p>
        </p:txBody>
      </p:sp>
      <p:sp>
        <p:nvSpPr>
          <p:cNvPr id="36" name="TextBox 67"/>
          <p:cNvSpPr/>
          <p:nvPr/>
        </p:nvSpPr>
        <p:spPr>
          <a:xfrm>
            <a:off x="1493520" y="4770123"/>
            <a:ext cx="99669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前台收银机 · 前台小票机(USB/网口) · 刷卡设备(明泰明华IC卡) · 电子秤</a:t>
            </a:r>
            <a:endParaRPr lang="en-US" sz="8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609600" y="1832609"/>
            <a:ext cx="724257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/ 平台对接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2053591"/>
            <a:ext cx="3222546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spc="-48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外卖 · 团购对接能力矩阵</a:t>
            </a:r>
            <a:endParaRPr lang="en-US" sz="2400" dirty="0"/>
          </a:p>
        </p:txBody>
      </p:sp>
      <p:sp>
        <p:nvSpPr>
          <p:cNvPr id="4" name="TextBox 9"/>
          <p:cNvSpPr/>
          <p:nvPr/>
        </p:nvSpPr>
        <p:spPr>
          <a:xfrm>
            <a:off x="4098846" y="2221232"/>
            <a:ext cx="294917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展业时告诉商户"一个系统管所有平台"，这是强力卖点。</a:t>
            </a:r>
            <a:endParaRPr lang="en-US" sz="900" dirty="0"/>
          </a:p>
        </p:txBody>
      </p:sp>
      <p:sp>
        <p:nvSpPr>
          <p:cNvPr id="5" name="Shape 12"/>
          <p:cNvSpPr/>
          <p:nvPr/>
        </p:nvSpPr>
        <p:spPr>
          <a:xfrm>
            <a:off x="609600" y="2556509"/>
            <a:ext cx="10972800" cy="2468880"/>
          </a:xfrm>
          <a:prstGeom prst="roundRect">
            <a:avLst>
              <a:gd name="adj" fmla="val 3086"/>
            </a:avLst>
          </a:prstGeom>
          <a:noFill/>
          <a:ln w="7620">
            <a:solidFill>
              <a:srgbClr val="010110">
                <a:alpha val="8000"/>
              </a:srgbClr>
            </a:solidFill>
            <a:prstDash val="solid"/>
          </a:ln>
        </p:spPr>
      </p:sp>
      <p:sp>
        <p:nvSpPr>
          <p:cNvPr id="6" name="Shape 14"/>
          <p:cNvSpPr/>
          <p:nvPr/>
        </p:nvSpPr>
        <p:spPr>
          <a:xfrm>
            <a:off x="617220" y="2564132"/>
            <a:ext cx="10957560" cy="274320"/>
          </a:xfrm>
          <a:prstGeom prst="rect">
            <a:avLst/>
          </a:prstGeom>
          <a:solidFill>
            <a:srgbClr val="010110"/>
          </a:solidFill>
          <a:ln/>
        </p:spPr>
      </p:sp>
      <p:pic>
        <p:nvPicPr>
          <p:cNvPr id="7" name="Picture 14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7220" y="2564132"/>
            <a:ext cx="10957560" cy="274320"/>
          </a:xfrm>
          <a:prstGeom prst="rect">
            <a:avLst/>
          </a:prstGeom>
        </p:spPr>
      </p:pic>
      <p:sp>
        <p:nvSpPr>
          <p:cNvPr id="8" name="TextBox 16"/>
          <p:cNvSpPr/>
          <p:nvPr/>
        </p:nvSpPr>
        <p:spPr>
          <a:xfrm>
            <a:off x="731520" y="2640332"/>
            <a:ext cx="7620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行业</a:t>
            </a:r>
            <a:endParaRPr lang="en-US" sz="675" dirty="0"/>
          </a:p>
        </p:txBody>
      </p:sp>
      <p:sp>
        <p:nvSpPr>
          <p:cNvPr id="9" name="TextBox 18"/>
          <p:cNvSpPr/>
          <p:nvPr/>
        </p:nvSpPr>
        <p:spPr>
          <a:xfrm>
            <a:off x="1493520" y="2640332"/>
            <a:ext cx="166116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美团外卖</a:t>
            </a:r>
            <a:endParaRPr lang="en-US" sz="675" dirty="0"/>
          </a:p>
        </p:txBody>
      </p:sp>
      <p:sp>
        <p:nvSpPr>
          <p:cNvPr id="10" name="TextBox 20"/>
          <p:cNvSpPr/>
          <p:nvPr/>
        </p:nvSpPr>
        <p:spPr>
          <a:xfrm>
            <a:off x="3154680" y="2640332"/>
            <a:ext cx="166116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饿了么</a:t>
            </a:r>
            <a:endParaRPr lang="en-US" sz="675" dirty="0"/>
          </a:p>
        </p:txBody>
      </p:sp>
      <p:sp>
        <p:nvSpPr>
          <p:cNvPr id="11" name="TextBox 22"/>
          <p:cNvSpPr/>
          <p:nvPr/>
        </p:nvSpPr>
        <p:spPr>
          <a:xfrm>
            <a:off x="4815840" y="2640332"/>
            <a:ext cx="166116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抖音</a:t>
            </a:r>
            <a:endParaRPr lang="en-US" sz="675" dirty="0"/>
          </a:p>
        </p:txBody>
      </p:sp>
      <p:sp>
        <p:nvSpPr>
          <p:cNvPr id="12" name="TextBox 24"/>
          <p:cNvSpPr/>
          <p:nvPr/>
        </p:nvSpPr>
        <p:spPr>
          <a:xfrm>
            <a:off x="6477000" y="2640332"/>
            <a:ext cx="166116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京东</a:t>
            </a:r>
            <a:endParaRPr lang="en-US" sz="675" dirty="0"/>
          </a:p>
        </p:txBody>
      </p:sp>
      <p:sp>
        <p:nvSpPr>
          <p:cNvPr id="13" name="TextBox 26"/>
          <p:cNvSpPr/>
          <p:nvPr/>
        </p:nvSpPr>
        <p:spPr>
          <a:xfrm>
            <a:off x="8138160" y="2640332"/>
            <a:ext cx="166116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美团团购</a:t>
            </a:r>
            <a:endParaRPr lang="en-US" sz="675" dirty="0"/>
          </a:p>
        </p:txBody>
      </p:sp>
      <p:sp>
        <p:nvSpPr>
          <p:cNvPr id="14" name="Shape 29"/>
          <p:cNvSpPr/>
          <p:nvPr/>
        </p:nvSpPr>
        <p:spPr>
          <a:xfrm>
            <a:off x="617220" y="2838450"/>
            <a:ext cx="10957560" cy="312420"/>
          </a:xfrm>
          <a:prstGeom prst="rect">
            <a:avLst/>
          </a:prstGeom>
          <a:solidFill>
            <a:srgbClr val="F7F7F9"/>
          </a:solidFill>
          <a:ln/>
        </p:spPr>
      </p:sp>
      <p:pic>
        <p:nvPicPr>
          <p:cNvPr id="15" name="Picture 29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220" y="2838450"/>
            <a:ext cx="10957560" cy="312420"/>
          </a:xfrm>
          <a:prstGeom prst="rect">
            <a:avLst/>
          </a:prstGeom>
        </p:spPr>
      </p:pic>
      <p:sp>
        <p:nvSpPr>
          <p:cNvPr id="16" name="TextBox 31"/>
          <p:cNvSpPr/>
          <p:nvPr/>
        </p:nvSpPr>
        <p:spPr>
          <a:xfrm>
            <a:off x="731520" y="2918464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正餐</a:t>
            </a:r>
            <a:endParaRPr lang="en-US" sz="825" dirty="0"/>
          </a:p>
        </p:txBody>
      </p:sp>
      <p:sp>
        <p:nvSpPr>
          <p:cNvPr id="17" name="TextBox 33"/>
          <p:cNvSpPr/>
          <p:nvPr/>
        </p:nvSpPr>
        <p:spPr>
          <a:xfrm>
            <a:off x="1493520" y="2914650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18" name="TextBox 34"/>
          <p:cNvSpPr/>
          <p:nvPr/>
        </p:nvSpPr>
        <p:spPr>
          <a:xfrm>
            <a:off x="3154680" y="2914650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19" name="TextBox 35"/>
          <p:cNvSpPr/>
          <p:nvPr/>
        </p:nvSpPr>
        <p:spPr>
          <a:xfrm>
            <a:off x="4815840" y="2914650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20" name="TextBox 36"/>
          <p:cNvSpPr/>
          <p:nvPr/>
        </p:nvSpPr>
        <p:spPr>
          <a:xfrm>
            <a:off x="6477000" y="2914650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21" name="TextBox 37"/>
          <p:cNvSpPr/>
          <p:nvPr/>
        </p:nvSpPr>
        <p:spPr>
          <a:xfrm>
            <a:off x="8138160" y="2914650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22" name="TextBox 38"/>
          <p:cNvSpPr/>
          <p:nvPr/>
        </p:nvSpPr>
        <p:spPr>
          <a:xfrm>
            <a:off x="9799320" y="2914650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23" name="Shape 41"/>
          <p:cNvSpPr/>
          <p:nvPr/>
        </p:nvSpPr>
        <p:spPr>
          <a:xfrm>
            <a:off x="617220" y="3150868"/>
            <a:ext cx="10957560" cy="312420"/>
          </a:xfrm>
          <a:prstGeom prst="rect">
            <a:avLst/>
          </a:prstGeom>
          <a:noFill/>
          <a:ln/>
        </p:spPr>
      </p:sp>
      <p:pic>
        <p:nvPicPr>
          <p:cNvPr id="24" name="Picture 41" descr="__type_image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220" y="3150868"/>
            <a:ext cx="10957560" cy="312420"/>
          </a:xfrm>
          <a:prstGeom prst="rect">
            <a:avLst/>
          </a:prstGeom>
        </p:spPr>
      </p:pic>
      <p:sp>
        <p:nvSpPr>
          <p:cNvPr id="25" name="TextBox 43"/>
          <p:cNvSpPr/>
          <p:nvPr/>
        </p:nvSpPr>
        <p:spPr>
          <a:xfrm>
            <a:off x="731520" y="3230882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轻餐</a:t>
            </a:r>
            <a:endParaRPr lang="en-US" sz="825" dirty="0"/>
          </a:p>
        </p:txBody>
      </p:sp>
      <p:sp>
        <p:nvSpPr>
          <p:cNvPr id="26" name="TextBox 45"/>
          <p:cNvSpPr/>
          <p:nvPr/>
        </p:nvSpPr>
        <p:spPr>
          <a:xfrm>
            <a:off x="1493520" y="32270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27" name="TextBox 46"/>
          <p:cNvSpPr/>
          <p:nvPr/>
        </p:nvSpPr>
        <p:spPr>
          <a:xfrm>
            <a:off x="3154680" y="32270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28" name="TextBox 47"/>
          <p:cNvSpPr/>
          <p:nvPr/>
        </p:nvSpPr>
        <p:spPr>
          <a:xfrm>
            <a:off x="4815840" y="32270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29" name="TextBox 48"/>
          <p:cNvSpPr/>
          <p:nvPr/>
        </p:nvSpPr>
        <p:spPr>
          <a:xfrm>
            <a:off x="6477000" y="32270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30" name="TextBox 49"/>
          <p:cNvSpPr/>
          <p:nvPr/>
        </p:nvSpPr>
        <p:spPr>
          <a:xfrm>
            <a:off x="8138160" y="32270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31" name="TextBox 50"/>
          <p:cNvSpPr/>
          <p:nvPr/>
        </p:nvSpPr>
        <p:spPr>
          <a:xfrm>
            <a:off x="9799320" y="32270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32" name="Shape 53"/>
          <p:cNvSpPr/>
          <p:nvPr/>
        </p:nvSpPr>
        <p:spPr>
          <a:xfrm>
            <a:off x="617220" y="3463296"/>
            <a:ext cx="10957560" cy="312420"/>
          </a:xfrm>
          <a:prstGeom prst="rect">
            <a:avLst/>
          </a:prstGeom>
          <a:solidFill>
            <a:srgbClr val="F7F7F9"/>
          </a:solidFill>
          <a:ln/>
        </p:spPr>
      </p:sp>
      <p:pic>
        <p:nvPicPr>
          <p:cNvPr id="33" name="Picture 53" descr="__type_image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7220" y="3463296"/>
            <a:ext cx="10957560" cy="312420"/>
          </a:xfrm>
          <a:prstGeom prst="rect">
            <a:avLst/>
          </a:prstGeom>
        </p:spPr>
      </p:pic>
      <p:sp>
        <p:nvSpPr>
          <p:cNvPr id="34" name="TextBox 55"/>
          <p:cNvSpPr/>
          <p:nvPr/>
        </p:nvSpPr>
        <p:spPr>
          <a:xfrm>
            <a:off x="731520" y="3543300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茶饮</a:t>
            </a:r>
            <a:endParaRPr lang="en-US" sz="825" dirty="0"/>
          </a:p>
        </p:txBody>
      </p:sp>
      <p:sp>
        <p:nvSpPr>
          <p:cNvPr id="35" name="TextBox 57"/>
          <p:cNvSpPr/>
          <p:nvPr/>
        </p:nvSpPr>
        <p:spPr>
          <a:xfrm>
            <a:off x="1493520" y="3539496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36" name="TextBox 58"/>
          <p:cNvSpPr/>
          <p:nvPr/>
        </p:nvSpPr>
        <p:spPr>
          <a:xfrm>
            <a:off x="3154680" y="3539496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37" name="TextBox 59"/>
          <p:cNvSpPr/>
          <p:nvPr/>
        </p:nvSpPr>
        <p:spPr>
          <a:xfrm>
            <a:off x="4815840" y="3539496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38" name="TextBox 60"/>
          <p:cNvSpPr/>
          <p:nvPr/>
        </p:nvSpPr>
        <p:spPr>
          <a:xfrm>
            <a:off x="6477000" y="3539496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39" name="TextBox 61"/>
          <p:cNvSpPr/>
          <p:nvPr/>
        </p:nvSpPr>
        <p:spPr>
          <a:xfrm>
            <a:off x="8138160" y="3539496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40" name="TextBox 62"/>
          <p:cNvSpPr/>
          <p:nvPr/>
        </p:nvSpPr>
        <p:spPr>
          <a:xfrm>
            <a:off x="9799320" y="3539496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41" name="Shape 65"/>
          <p:cNvSpPr/>
          <p:nvPr/>
        </p:nvSpPr>
        <p:spPr>
          <a:xfrm>
            <a:off x="617220" y="3775714"/>
            <a:ext cx="10957560" cy="312420"/>
          </a:xfrm>
          <a:prstGeom prst="rect">
            <a:avLst/>
          </a:prstGeom>
          <a:noFill/>
          <a:ln/>
        </p:spPr>
      </p:sp>
      <p:pic>
        <p:nvPicPr>
          <p:cNvPr id="42" name="Picture 65" descr="__type_image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7220" y="3775714"/>
            <a:ext cx="10957560" cy="312420"/>
          </a:xfrm>
          <a:prstGeom prst="rect">
            <a:avLst/>
          </a:prstGeom>
        </p:spPr>
      </p:pic>
      <p:sp>
        <p:nvSpPr>
          <p:cNvPr id="43" name="TextBox 67"/>
          <p:cNvSpPr/>
          <p:nvPr/>
        </p:nvSpPr>
        <p:spPr>
          <a:xfrm>
            <a:off x="731520" y="3855718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零售</a:t>
            </a:r>
            <a:endParaRPr lang="en-US" sz="825" dirty="0"/>
          </a:p>
        </p:txBody>
      </p:sp>
      <p:sp>
        <p:nvSpPr>
          <p:cNvPr id="44" name="TextBox 69"/>
          <p:cNvSpPr/>
          <p:nvPr/>
        </p:nvSpPr>
        <p:spPr>
          <a:xfrm>
            <a:off x="1493520" y="3855718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美团闪购</a:t>
            </a:r>
            <a:endParaRPr lang="en-US" sz="825" dirty="0"/>
          </a:p>
        </p:txBody>
      </p:sp>
      <p:sp>
        <p:nvSpPr>
          <p:cNvPr id="45" name="TextBox 70"/>
          <p:cNvSpPr/>
          <p:nvPr/>
        </p:nvSpPr>
        <p:spPr>
          <a:xfrm>
            <a:off x="3154680" y="3855718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825" dirty="0"/>
          </a:p>
        </p:txBody>
      </p:sp>
      <p:sp>
        <p:nvSpPr>
          <p:cNvPr id="46" name="TextBox 71"/>
          <p:cNvSpPr/>
          <p:nvPr/>
        </p:nvSpPr>
        <p:spPr>
          <a:xfrm>
            <a:off x="4815840" y="3855718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825" dirty="0"/>
          </a:p>
        </p:txBody>
      </p:sp>
      <p:sp>
        <p:nvSpPr>
          <p:cNvPr id="47" name="TextBox 72"/>
          <p:cNvSpPr/>
          <p:nvPr/>
        </p:nvSpPr>
        <p:spPr>
          <a:xfrm>
            <a:off x="6477000" y="3855718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淘宝闪购</a:t>
            </a:r>
            <a:endParaRPr lang="en-US" sz="825" dirty="0"/>
          </a:p>
        </p:txBody>
      </p:sp>
      <p:sp>
        <p:nvSpPr>
          <p:cNvPr id="48" name="TextBox 73"/>
          <p:cNvSpPr/>
          <p:nvPr/>
        </p:nvSpPr>
        <p:spPr>
          <a:xfrm>
            <a:off x="8138160" y="3851914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49" name="TextBox 74"/>
          <p:cNvSpPr/>
          <p:nvPr/>
        </p:nvSpPr>
        <p:spPr>
          <a:xfrm>
            <a:off x="9799320" y="3851914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50" name="Shape 77"/>
          <p:cNvSpPr/>
          <p:nvPr/>
        </p:nvSpPr>
        <p:spPr>
          <a:xfrm>
            <a:off x="617220" y="4088132"/>
            <a:ext cx="10957560" cy="312420"/>
          </a:xfrm>
          <a:prstGeom prst="rect">
            <a:avLst/>
          </a:prstGeom>
          <a:solidFill>
            <a:srgbClr val="F7F7F9"/>
          </a:solidFill>
          <a:ln/>
        </p:spPr>
      </p:sp>
      <p:pic>
        <p:nvPicPr>
          <p:cNvPr id="51" name="Picture 77" descr="__type_image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7220" y="4088132"/>
            <a:ext cx="10957560" cy="312420"/>
          </a:xfrm>
          <a:prstGeom prst="rect">
            <a:avLst/>
          </a:prstGeom>
        </p:spPr>
      </p:pic>
      <p:sp>
        <p:nvSpPr>
          <p:cNvPr id="52" name="TextBox 79"/>
          <p:cNvSpPr/>
          <p:nvPr/>
        </p:nvSpPr>
        <p:spPr>
          <a:xfrm>
            <a:off x="731520" y="4168146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生鲜</a:t>
            </a:r>
            <a:endParaRPr lang="en-US" sz="825" dirty="0"/>
          </a:p>
        </p:txBody>
      </p:sp>
      <p:sp>
        <p:nvSpPr>
          <p:cNvPr id="53" name="TextBox 81"/>
          <p:cNvSpPr/>
          <p:nvPr/>
        </p:nvSpPr>
        <p:spPr>
          <a:xfrm>
            <a:off x="1493520" y="4168146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美团闪购</a:t>
            </a:r>
            <a:endParaRPr lang="en-US" sz="825" dirty="0"/>
          </a:p>
        </p:txBody>
      </p:sp>
      <p:sp>
        <p:nvSpPr>
          <p:cNvPr id="54" name="TextBox 82"/>
          <p:cNvSpPr/>
          <p:nvPr/>
        </p:nvSpPr>
        <p:spPr>
          <a:xfrm>
            <a:off x="3154680" y="4168146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825" dirty="0"/>
          </a:p>
        </p:txBody>
      </p:sp>
      <p:sp>
        <p:nvSpPr>
          <p:cNvPr id="55" name="TextBox 83"/>
          <p:cNvSpPr/>
          <p:nvPr/>
        </p:nvSpPr>
        <p:spPr>
          <a:xfrm>
            <a:off x="4815840" y="4168146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825" dirty="0"/>
          </a:p>
        </p:txBody>
      </p:sp>
      <p:sp>
        <p:nvSpPr>
          <p:cNvPr id="56" name="TextBox 84"/>
          <p:cNvSpPr/>
          <p:nvPr/>
        </p:nvSpPr>
        <p:spPr>
          <a:xfrm>
            <a:off x="6477000" y="4168146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淘宝闪购</a:t>
            </a:r>
            <a:endParaRPr lang="en-US" sz="825" dirty="0"/>
          </a:p>
        </p:txBody>
      </p:sp>
      <p:sp>
        <p:nvSpPr>
          <p:cNvPr id="57" name="TextBox 85"/>
          <p:cNvSpPr/>
          <p:nvPr/>
        </p:nvSpPr>
        <p:spPr>
          <a:xfrm>
            <a:off x="8138160" y="4164332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58" name="TextBox 86"/>
          <p:cNvSpPr/>
          <p:nvPr/>
        </p:nvSpPr>
        <p:spPr>
          <a:xfrm>
            <a:off x="9799320" y="4164332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59" name="Shape 89"/>
          <p:cNvSpPr/>
          <p:nvPr/>
        </p:nvSpPr>
        <p:spPr>
          <a:xfrm>
            <a:off x="617220" y="4400550"/>
            <a:ext cx="10957560" cy="312420"/>
          </a:xfrm>
          <a:prstGeom prst="rect">
            <a:avLst/>
          </a:prstGeom>
          <a:noFill/>
          <a:ln/>
        </p:spPr>
      </p:sp>
      <p:pic>
        <p:nvPicPr>
          <p:cNvPr id="60" name="Picture 89" descr="__type_image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7220" y="4400550"/>
            <a:ext cx="10957560" cy="312420"/>
          </a:xfrm>
          <a:prstGeom prst="rect">
            <a:avLst/>
          </a:prstGeom>
        </p:spPr>
      </p:pic>
      <p:sp>
        <p:nvSpPr>
          <p:cNvPr id="61" name="TextBox 91"/>
          <p:cNvSpPr/>
          <p:nvPr/>
        </p:nvSpPr>
        <p:spPr>
          <a:xfrm>
            <a:off x="731520" y="4480564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美业</a:t>
            </a:r>
            <a:endParaRPr lang="en-US" sz="825" dirty="0"/>
          </a:p>
        </p:txBody>
      </p:sp>
      <p:sp>
        <p:nvSpPr>
          <p:cNvPr id="62" name="TextBox 93"/>
          <p:cNvSpPr/>
          <p:nvPr/>
        </p:nvSpPr>
        <p:spPr>
          <a:xfrm>
            <a:off x="1493520" y="4480564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✗ 不支持</a:t>
            </a:r>
            <a:endParaRPr lang="en-US" sz="825" dirty="0"/>
          </a:p>
        </p:txBody>
      </p:sp>
      <p:sp>
        <p:nvSpPr>
          <p:cNvPr id="63" name="TextBox 94"/>
          <p:cNvSpPr/>
          <p:nvPr/>
        </p:nvSpPr>
        <p:spPr>
          <a:xfrm>
            <a:off x="3154680" y="4480564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825" dirty="0"/>
          </a:p>
        </p:txBody>
      </p:sp>
      <p:sp>
        <p:nvSpPr>
          <p:cNvPr id="64" name="TextBox 95"/>
          <p:cNvSpPr/>
          <p:nvPr/>
        </p:nvSpPr>
        <p:spPr>
          <a:xfrm>
            <a:off x="4815840" y="4480564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825" dirty="0"/>
          </a:p>
        </p:txBody>
      </p:sp>
      <p:sp>
        <p:nvSpPr>
          <p:cNvPr id="65" name="TextBox 96"/>
          <p:cNvSpPr/>
          <p:nvPr/>
        </p:nvSpPr>
        <p:spPr>
          <a:xfrm>
            <a:off x="6477000" y="4480564"/>
            <a:ext cx="166116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825" dirty="0"/>
          </a:p>
        </p:txBody>
      </p:sp>
      <p:sp>
        <p:nvSpPr>
          <p:cNvPr id="66" name="TextBox 97"/>
          <p:cNvSpPr/>
          <p:nvPr/>
        </p:nvSpPr>
        <p:spPr>
          <a:xfrm>
            <a:off x="8138160" y="4476750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67" name="TextBox 98"/>
          <p:cNvSpPr/>
          <p:nvPr/>
        </p:nvSpPr>
        <p:spPr>
          <a:xfrm>
            <a:off x="9799320" y="4476750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68" name="Shape 101"/>
          <p:cNvSpPr/>
          <p:nvPr/>
        </p:nvSpPr>
        <p:spPr>
          <a:xfrm>
            <a:off x="617220" y="4712968"/>
            <a:ext cx="10957560" cy="304800"/>
          </a:xfrm>
          <a:prstGeom prst="rect">
            <a:avLst/>
          </a:prstGeom>
          <a:solidFill>
            <a:srgbClr val="F7F7F9"/>
          </a:solidFill>
          <a:ln/>
        </p:spPr>
      </p:sp>
      <p:sp>
        <p:nvSpPr>
          <p:cNvPr id="69" name="TextBox 103"/>
          <p:cNvSpPr/>
          <p:nvPr/>
        </p:nvSpPr>
        <p:spPr>
          <a:xfrm>
            <a:off x="731520" y="4792982"/>
            <a:ext cx="7620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食堂</a:t>
            </a:r>
            <a:endParaRPr lang="en-US" sz="825" dirty="0"/>
          </a:p>
        </p:txBody>
      </p:sp>
      <p:sp>
        <p:nvSpPr>
          <p:cNvPr id="70" name="TextBox 105"/>
          <p:cNvSpPr/>
          <p:nvPr/>
        </p:nvSpPr>
        <p:spPr>
          <a:xfrm>
            <a:off x="1493520" y="47891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71" name="TextBox 106"/>
          <p:cNvSpPr/>
          <p:nvPr/>
        </p:nvSpPr>
        <p:spPr>
          <a:xfrm>
            <a:off x="3154680" y="47891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72" name="TextBox 107"/>
          <p:cNvSpPr/>
          <p:nvPr/>
        </p:nvSpPr>
        <p:spPr>
          <a:xfrm>
            <a:off x="4815840" y="47891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73" name="TextBox 108"/>
          <p:cNvSpPr/>
          <p:nvPr/>
        </p:nvSpPr>
        <p:spPr>
          <a:xfrm>
            <a:off x="6477000" y="47891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74" name="TextBox 109"/>
          <p:cNvSpPr/>
          <p:nvPr/>
        </p:nvSpPr>
        <p:spPr>
          <a:xfrm>
            <a:off x="8138160" y="47891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  <p:sp>
        <p:nvSpPr>
          <p:cNvPr id="75" name="TextBox 110"/>
          <p:cNvSpPr/>
          <p:nvPr/>
        </p:nvSpPr>
        <p:spPr>
          <a:xfrm>
            <a:off x="9799320" y="4789168"/>
            <a:ext cx="16611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0A8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支持</a:t>
            </a:r>
            <a:endParaRPr lang="en-US" sz="8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0110"/>
          </a:solidFill>
          <a:ln/>
        </p:spPr>
      </p:sp>
      <p:sp>
        <p:nvSpPr>
          <p:cNvPr id="3" name="TextBox 5"/>
          <p:cNvSpPr/>
          <p:nvPr/>
        </p:nvSpPr>
        <p:spPr>
          <a:xfrm>
            <a:off x="3749993" y="1827256"/>
            <a:ext cx="469189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900" spc="72" kern="0" dirty="0">
                <a:solidFill>
                  <a:srgbClr val="8B8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 / 销售心法</a:t>
            </a:r>
            <a:endParaRPr lang="en-US" sz="900" dirty="0"/>
          </a:p>
        </p:txBody>
      </p:sp>
      <p:sp>
        <p:nvSpPr>
          <p:cNvPr id="4" name="TextBox 7"/>
          <p:cNvSpPr/>
          <p:nvPr/>
        </p:nvSpPr>
        <p:spPr>
          <a:xfrm>
            <a:off x="3749993" y="2151106"/>
            <a:ext cx="4691896" cy="16641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4368"/>
              </a:lnSpc>
              <a:buNone/>
            </a:pPr>
            <a:r>
              <a:rPr lang="en-US" sz="3900" spc="-7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先诊断，后开方</a:t>
            </a:r>
            <a:endParaRPr lang="en-US" sz="3900" dirty="0"/>
          </a:p>
          <a:p>
            <a:pPr algn="ctr" indent="0" marL="0">
              <a:lnSpc>
                <a:spcPts val="4368"/>
              </a:lnSpc>
              <a:buNone/>
            </a:pPr>
            <a:r>
              <a:rPr lang="en-US" sz="3900" spc="-78" kern="0" dirty="0">
                <a:solidFill>
                  <a:srgbClr val="8B8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让商户主动要</a:t>
            </a:r>
            <a:endParaRPr lang="en-US" sz="3900" dirty="0"/>
          </a:p>
          <a:p>
            <a:pPr algn="ctr" indent="0" marL="0">
              <a:lnSpc>
                <a:spcPts val="4368"/>
              </a:lnSpc>
              <a:buNone/>
            </a:pPr>
            <a:r>
              <a:rPr lang="en-US" sz="3900" spc="-7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而不是你硬推</a:t>
            </a:r>
            <a:endParaRPr lang="en-US" sz="3900" dirty="0"/>
          </a:p>
        </p:txBody>
      </p:sp>
      <p:sp>
        <p:nvSpPr>
          <p:cNvPr id="5" name="TextBox 9"/>
          <p:cNvSpPr/>
          <p:nvPr/>
        </p:nvSpPr>
        <p:spPr>
          <a:xfrm>
            <a:off x="3749993" y="4005737"/>
            <a:ext cx="4691896" cy="453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785"/>
              </a:lnSpc>
              <a:buNone/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不要一上来就讲产品功能。先用提问了解商户现状和痛点，当商户意识到自己有问题时，你的解决方案才值钱。</a:t>
            </a:r>
            <a:endParaRPr lang="en-US" sz="1050" dirty="0"/>
          </a:p>
        </p:txBody>
      </p:sp>
      <p:sp>
        <p:nvSpPr>
          <p:cNvPr id="6" name="TextBox 11"/>
          <p:cNvSpPr/>
          <p:nvPr/>
        </p:nvSpPr>
        <p:spPr>
          <a:xfrm>
            <a:off x="4470440" y="4649632"/>
            <a:ext cx="3251002" cy="381000"/>
          </a:xfrm>
          <a:prstGeom prst="roundRect">
            <a:avLst>
              <a:gd name="adj" fmla="val 20000"/>
            </a:avLst>
          </a:prstGeom>
          <a:solidFill>
            <a:srgbClr val="635BFF">
              <a:alpha val="15000"/>
            </a:srgbClr>
          </a:solidFill>
          <a:ln/>
        </p:spPr>
        <p:txBody>
          <a:bodyPr wrap="square" lIns="171450" tIns="114300" rIns="171450" bIns="114300" rtlCol="0" anchor="t">
            <a:sp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8B8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黄金公式</a:t>
            </a:r>
            <a:r>
              <a:rPr lang="en-US" sz="9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痛点提问 → 放大痛苦 → 给出方案 → 塑造价值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/>
          <p:nvPr/>
        </p:nvSpPr>
        <p:spPr>
          <a:xfrm>
            <a:off x="609600" y="457200"/>
            <a:ext cx="949762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/ 实战话术 · 上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716282"/>
            <a:ext cx="329184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05"/>
              </a:lnSpc>
              <a:buNone/>
            </a:pPr>
            <a:r>
              <a:rPr lang="en-US" sz="2700" spc="-54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4套场景话术</a:t>
            </a:r>
            <a:endParaRPr lang="en-US" sz="2700" dirty="0"/>
          </a:p>
          <a:p>
            <a:pPr algn="l" indent="0" marL="0">
              <a:lnSpc>
                <a:spcPts val="3105"/>
              </a:lnSpc>
              <a:buNone/>
            </a:pPr>
            <a:r>
              <a:rPr lang="en-US" sz="2700" spc="-54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见不同商户说不同话</a:t>
            </a:r>
            <a:endParaRPr lang="en-US" sz="2700" dirty="0"/>
          </a:p>
        </p:txBody>
      </p:sp>
      <p:sp>
        <p:nvSpPr>
          <p:cNvPr id="4" name="TextBox 9"/>
          <p:cNvSpPr/>
          <p:nvPr/>
        </p:nvSpPr>
        <p:spPr>
          <a:xfrm>
            <a:off x="609600" y="1638300"/>
            <a:ext cx="32918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针对不同行业、不同规模的商户，准备好对应的开场提问。</a:t>
            </a:r>
            <a:endParaRPr lang="en-US" sz="1050" dirty="0"/>
          </a:p>
        </p:txBody>
      </p:sp>
      <p:sp>
        <p:nvSpPr>
          <p:cNvPr id="5" name="Shape 14"/>
          <p:cNvSpPr/>
          <p:nvPr/>
        </p:nvSpPr>
        <p:spPr>
          <a:xfrm>
            <a:off x="4358640" y="457200"/>
            <a:ext cx="7223760" cy="1131570"/>
          </a:xfrm>
          <a:prstGeom prst="rect">
            <a:avLst/>
          </a:prstGeom>
          <a:noFill/>
          <a:ln/>
        </p:spPr>
      </p:sp>
      <p:pic>
        <p:nvPicPr>
          <p:cNvPr id="6" name="Picture 14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58640" y="457200"/>
            <a:ext cx="7223760" cy="1131570"/>
          </a:xfrm>
          <a:prstGeom prst="rect">
            <a:avLst/>
          </a:prstGeom>
        </p:spPr>
      </p:pic>
      <p:sp>
        <p:nvSpPr>
          <p:cNvPr id="7" name="TextBox 16"/>
          <p:cNvSpPr/>
          <p:nvPr/>
        </p:nvSpPr>
        <p:spPr>
          <a:xfrm>
            <a:off x="4358640" y="457200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场景一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正餐</a:t>
            </a:r>
            <a:endParaRPr lang="en-US" sz="825" dirty="0"/>
          </a:p>
        </p:txBody>
      </p:sp>
      <p:sp>
        <p:nvSpPr>
          <p:cNvPr id="8" name="TextBox 20"/>
          <p:cNvSpPr/>
          <p:nvPr/>
        </p:nvSpPr>
        <p:spPr>
          <a:xfrm>
            <a:off x="5234940" y="457200"/>
            <a:ext cx="6347460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痛点提问法 · 餐厅老板</a:t>
            </a:r>
            <a:endParaRPr lang="en-US" sz="1200" dirty="0"/>
          </a:p>
        </p:txBody>
      </p:sp>
      <p:sp>
        <p:nvSpPr>
          <p:cNvPr id="9" name="Shape 22"/>
          <p:cNvSpPr/>
          <p:nvPr/>
        </p:nvSpPr>
        <p:spPr>
          <a:xfrm>
            <a:off x="5234940" y="731518"/>
            <a:ext cx="6347460" cy="735330"/>
          </a:xfrm>
          <a:prstGeom prst="roundRect">
            <a:avLst>
              <a:gd name="adj" fmla="val 10363"/>
            </a:avLst>
          </a:prstGeom>
          <a:solidFill>
            <a:srgbClr val="F7F7F9"/>
          </a:solidFill>
          <a:ln/>
        </p:spPr>
      </p:sp>
      <p:pic>
        <p:nvPicPr>
          <p:cNvPr id="10" name="Picture 22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4940" y="731518"/>
            <a:ext cx="6347460" cy="735330"/>
          </a:xfrm>
          <a:prstGeom prst="rect">
            <a:avLst/>
          </a:prstGeom>
        </p:spPr>
      </p:pic>
      <p:sp>
        <p:nvSpPr>
          <p:cNvPr id="11" name="TextBox 24"/>
          <p:cNvSpPr/>
          <p:nvPr/>
        </p:nvSpPr>
        <p:spPr>
          <a:xfrm>
            <a:off x="5410200" y="845818"/>
            <a:ext cx="60198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参考话术</a:t>
            </a:r>
            <a:endParaRPr lang="en-US" sz="675" dirty="0"/>
          </a:p>
        </p:txBody>
      </p:sp>
      <p:sp>
        <p:nvSpPr>
          <p:cNvPr id="12" name="TextBox 26"/>
          <p:cNvSpPr/>
          <p:nvPr/>
        </p:nvSpPr>
        <p:spPr>
          <a:xfrm>
            <a:off x="5410200" y="998218"/>
            <a:ext cx="6019800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"老板，您家现在点餐是服务员写单子还是用POS机？忙的时候会不会经常写错桌号或者漏单？服务员够不够用？现在招人成本不低吧？楼层分区多的话收银是不是也要跑来跑去？" — 顺势引出扫码点餐省人力+分区收银。</a:t>
            </a:r>
            <a:endParaRPr lang="en-US" sz="900" dirty="0"/>
          </a:p>
        </p:txBody>
      </p:sp>
      <p:sp>
        <p:nvSpPr>
          <p:cNvPr id="13" name="Shape 31"/>
          <p:cNvSpPr/>
          <p:nvPr/>
        </p:nvSpPr>
        <p:spPr>
          <a:xfrm>
            <a:off x="4358640" y="1588768"/>
            <a:ext cx="7223760" cy="1245870"/>
          </a:xfrm>
          <a:prstGeom prst="rect">
            <a:avLst/>
          </a:prstGeom>
          <a:noFill/>
          <a:ln/>
        </p:spPr>
      </p:sp>
      <p:pic>
        <p:nvPicPr>
          <p:cNvPr id="14" name="Picture 31" descr="__type_image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8640" y="1588768"/>
            <a:ext cx="7223760" cy="1245870"/>
          </a:xfrm>
          <a:prstGeom prst="rect">
            <a:avLst/>
          </a:prstGeom>
        </p:spPr>
      </p:pic>
      <p:sp>
        <p:nvSpPr>
          <p:cNvPr id="15" name="TextBox 33"/>
          <p:cNvSpPr/>
          <p:nvPr/>
        </p:nvSpPr>
        <p:spPr>
          <a:xfrm>
            <a:off x="4358640" y="1703068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场景二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茶饮</a:t>
            </a:r>
            <a:endParaRPr lang="en-US" sz="825" dirty="0"/>
          </a:p>
        </p:txBody>
      </p:sp>
      <p:sp>
        <p:nvSpPr>
          <p:cNvPr id="16" name="TextBox 37"/>
          <p:cNvSpPr/>
          <p:nvPr/>
        </p:nvSpPr>
        <p:spPr>
          <a:xfrm>
            <a:off x="5234940" y="1703068"/>
            <a:ext cx="6347460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平台对比法 · 奶茶店主</a:t>
            </a:r>
            <a:endParaRPr lang="en-US" sz="1200" dirty="0"/>
          </a:p>
        </p:txBody>
      </p:sp>
      <p:sp>
        <p:nvSpPr>
          <p:cNvPr id="17" name="Shape 39"/>
          <p:cNvSpPr/>
          <p:nvPr/>
        </p:nvSpPr>
        <p:spPr>
          <a:xfrm>
            <a:off x="5234940" y="1977396"/>
            <a:ext cx="6347460" cy="735330"/>
          </a:xfrm>
          <a:prstGeom prst="roundRect">
            <a:avLst>
              <a:gd name="adj" fmla="val 10363"/>
            </a:avLst>
          </a:prstGeom>
          <a:solidFill>
            <a:srgbClr val="F7F7F9"/>
          </a:solidFill>
          <a:ln/>
        </p:spPr>
      </p:sp>
      <p:pic>
        <p:nvPicPr>
          <p:cNvPr id="18" name="Picture 39" descr="__type_image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34940" y="1977396"/>
            <a:ext cx="6347460" cy="735330"/>
          </a:xfrm>
          <a:prstGeom prst="rect">
            <a:avLst/>
          </a:prstGeom>
        </p:spPr>
      </p:pic>
      <p:sp>
        <p:nvSpPr>
          <p:cNvPr id="19" name="TextBox 41"/>
          <p:cNvSpPr/>
          <p:nvPr/>
        </p:nvSpPr>
        <p:spPr>
          <a:xfrm>
            <a:off x="5410200" y="2091696"/>
            <a:ext cx="60198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参考话术</a:t>
            </a:r>
            <a:endParaRPr lang="en-US" sz="675" dirty="0"/>
          </a:p>
        </p:txBody>
      </p:sp>
      <p:sp>
        <p:nvSpPr>
          <p:cNvPr id="20" name="TextBox 43"/>
          <p:cNvSpPr/>
          <p:nvPr/>
        </p:nvSpPr>
        <p:spPr>
          <a:xfrm>
            <a:off x="5410200" y="2244096"/>
            <a:ext cx="6019800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"老板，您家外卖平台抽点多少？20%是不是有点高？有没有想过做自己的小程序点单，老客直接在微信上下单，不用给平台抽成，还能存成会员，下次还来？标签机直接出杯标，不用手写，效率高多了。"</a:t>
            </a:r>
            <a:endParaRPr lang="en-US" sz="900" dirty="0"/>
          </a:p>
        </p:txBody>
      </p:sp>
      <p:sp>
        <p:nvSpPr>
          <p:cNvPr id="21" name="Shape 48"/>
          <p:cNvSpPr/>
          <p:nvPr/>
        </p:nvSpPr>
        <p:spPr>
          <a:xfrm>
            <a:off x="4358640" y="2834646"/>
            <a:ext cx="7223760" cy="1423035"/>
          </a:xfrm>
          <a:prstGeom prst="rect">
            <a:avLst/>
          </a:prstGeom>
          <a:noFill/>
          <a:ln/>
        </p:spPr>
      </p:sp>
      <p:pic>
        <p:nvPicPr>
          <p:cNvPr id="22" name="Picture 48" descr="__type_image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8640" y="2834646"/>
            <a:ext cx="7223760" cy="1423035"/>
          </a:xfrm>
          <a:prstGeom prst="rect">
            <a:avLst/>
          </a:prstGeom>
        </p:spPr>
      </p:pic>
      <p:sp>
        <p:nvSpPr>
          <p:cNvPr id="23" name="TextBox 50"/>
          <p:cNvSpPr/>
          <p:nvPr/>
        </p:nvSpPr>
        <p:spPr>
          <a:xfrm>
            <a:off x="4358640" y="2948946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场景三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零售</a:t>
            </a:r>
            <a:endParaRPr lang="en-US" sz="825" dirty="0"/>
          </a:p>
        </p:txBody>
      </p:sp>
      <p:sp>
        <p:nvSpPr>
          <p:cNvPr id="24" name="TextBox 54"/>
          <p:cNvSpPr/>
          <p:nvPr/>
        </p:nvSpPr>
        <p:spPr>
          <a:xfrm>
            <a:off x="5234940" y="2948946"/>
            <a:ext cx="6347460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算账对比法 · 便利店老板</a:t>
            </a:r>
            <a:endParaRPr lang="en-US" sz="1200" dirty="0"/>
          </a:p>
        </p:txBody>
      </p:sp>
      <p:sp>
        <p:nvSpPr>
          <p:cNvPr id="25" name="Shape 56"/>
          <p:cNvSpPr/>
          <p:nvPr/>
        </p:nvSpPr>
        <p:spPr>
          <a:xfrm>
            <a:off x="5234940" y="3223264"/>
            <a:ext cx="6347460" cy="912495"/>
          </a:xfrm>
          <a:prstGeom prst="roundRect">
            <a:avLst>
              <a:gd name="adj" fmla="val 8351"/>
            </a:avLst>
          </a:prstGeom>
          <a:solidFill>
            <a:srgbClr val="F7F7F9"/>
          </a:solidFill>
          <a:ln/>
        </p:spPr>
      </p:sp>
      <p:pic>
        <p:nvPicPr>
          <p:cNvPr id="26" name="Picture 56" descr="__type_image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34940" y="3223264"/>
            <a:ext cx="6347460" cy="912495"/>
          </a:xfrm>
          <a:prstGeom prst="rect">
            <a:avLst/>
          </a:prstGeom>
        </p:spPr>
      </p:pic>
      <p:sp>
        <p:nvSpPr>
          <p:cNvPr id="27" name="TextBox 58"/>
          <p:cNvSpPr/>
          <p:nvPr/>
        </p:nvSpPr>
        <p:spPr>
          <a:xfrm>
            <a:off x="5410200" y="3337564"/>
            <a:ext cx="60198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参考话术</a:t>
            </a:r>
            <a:endParaRPr lang="en-US" sz="675" dirty="0"/>
          </a:p>
        </p:txBody>
      </p:sp>
      <p:sp>
        <p:nvSpPr>
          <p:cNvPr id="28" name="TextBox 60"/>
          <p:cNvSpPr/>
          <p:nvPr/>
        </p:nvSpPr>
        <p:spPr>
          <a:xfrm>
            <a:off x="5410200" y="3489964"/>
            <a:ext cx="6019800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老板，您现在进货盘点是不是全靠手写？月底算赚了多少钱是不是要盘好几天？用我们系统的话，商品扫码入库，卖一件系统自动减库存，月底一键出报表，省下来的时间您多休息不好吗？美团闪购也能直接接到系统里，不用再单独操作。"</a:t>
            </a:r>
            <a:endParaRPr lang="en-US" sz="900" dirty="0"/>
          </a:p>
        </p:txBody>
      </p:sp>
      <p:sp>
        <p:nvSpPr>
          <p:cNvPr id="29" name="TextBox 67"/>
          <p:cNvSpPr/>
          <p:nvPr/>
        </p:nvSpPr>
        <p:spPr>
          <a:xfrm>
            <a:off x="4358640" y="4371975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场景四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连锁</a:t>
            </a:r>
            <a:endParaRPr lang="en-US" sz="825" dirty="0"/>
          </a:p>
        </p:txBody>
      </p:sp>
      <p:sp>
        <p:nvSpPr>
          <p:cNvPr id="30" name="TextBox 71"/>
          <p:cNvSpPr/>
          <p:nvPr/>
        </p:nvSpPr>
        <p:spPr>
          <a:xfrm>
            <a:off x="5234940" y="4371975"/>
            <a:ext cx="6347460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管理痛点法 · 连锁商户</a:t>
            </a:r>
            <a:endParaRPr lang="en-US" sz="1200" dirty="0"/>
          </a:p>
        </p:txBody>
      </p:sp>
      <p:sp>
        <p:nvSpPr>
          <p:cNvPr id="31" name="Shape 73"/>
          <p:cNvSpPr/>
          <p:nvPr/>
        </p:nvSpPr>
        <p:spPr>
          <a:xfrm>
            <a:off x="5234940" y="4646293"/>
            <a:ext cx="6347460" cy="735330"/>
          </a:xfrm>
          <a:prstGeom prst="roundRect">
            <a:avLst>
              <a:gd name="adj" fmla="val 10363"/>
            </a:avLst>
          </a:prstGeom>
          <a:solidFill>
            <a:srgbClr val="F7F7F9"/>
          </a:solidFill>
          <a:ln/>
        </p:spPr>
      </p:sp>
      <p:pic>
        <p:nvPicPr>
          <p:cNvPr id="32" name="Picture 73" descr="__type_image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34940" y="4646293"/>
            <a:ext cx="6347460" cy="735330"/>
          </a:xfrm>
          <a:prstGeom prst="rect">
            <a:avLst/>
          </a:prstGeom>
        </p:spPr>
      </p:pic>
      <p:sp>
        <p:nvSpPr>
          <p:cNvPr id="33" name="TextBox 75"/>
          <p:cNvSpPr/>
          <p:nvPr/>
        </p:nvSpPr>
        <p:spPr>
          <a:xfrm>
            <a:off x="5410200" y="4760593"/>
            <a:ext cx="60198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b="1" spc="27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参考话术</a:t>
            </a:r>
            <a:endParaRPr lang="en-US" sz="675" dirty="0"/>
          </a:p>
        </p:txBody>
      </p:sp>
      <p:sp>
        <p:nvSpPr>
          <p:cNvPr id="34" name="TextBox 77"/>
          <p:cNvSpPr/>
          <p:nvPr/>
        </p:nvSpPr>
        <p:spPr>
          <a:xfrm>
            <a:off x="5410200" y="4912993"/>
            <a:ext cx="6019800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"老板，您几家店的话，每家店的营收数据怎么汇总？是不是要每家店的店长报上来再整理？用我们系统的话，总部后台实时看所有店的数据，商品、会员、库存统一管，开新店复制就行。"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609600" y="1480189"/>
            <a:ext cx="156722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spc="66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/ 实战话术 · 下 + 合作支持</a:t>
            </a:r>
            <a:endParaRPr lang="en-US" sz="825" dirty="0"/>
          </a:p>
        </p:txBody>
      </p:sp>
      <p:sp>
        <p:nvSpPr>
          <p:cNvPr id="3" name="TextBox 7"/>
          <p:cNvSpPr/>
          <p:nvPr/>
        </p:nvSpPr>
        <p:spPr>
          <a:xfrm>
            <a:off x="609600" y="1701171"/>
            <a:ext cx="3115747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spc="-48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异议处理 &amp; 全方位赋能</a:t>
            </a:r>
            <a:endParaRPr lang="en-US" sz="2400" dirty="0"/>
          </a:p>
        </p:txBody>
      </p:sp>
      <p:sp>
        <p:nvSpPr>
          <p:cNvPr id="4" name="TextBox 9"/>
          <p:cNvSpPr/>
          <p:nvPr/>
        </p:nvSpPr>
        <p:spPr>
          <a:xfrm>
            <a:off x="3992047" y="1868807"/>
            <a:ext cx="294917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常见拒绝理由的应对 + 展业所需的一切支持</a:t>
            </a:r>
            <a:endParaRPr lang="en-US" sz="900" dirty="0"/>
          </a:p>
        </p:txBody>
      </p:sp>
      <p:sp>
        <p:nvSpPr>
          <p:cNvPr id="5" name="Shape 14"/>
          <p:cNvSpPr/>
          <p:nvPr/>
        </p:nvSpPr>
        <p:spPr>
          <a:xfrm>
            <a:off x="609600" y="2223139"/>
            <a:ext cx="10972800" cy="525780"/>
          </a:xfrm>
          <a:prstGeom prst="rect">
            <a:avLst/>
          </a:prstGeom>
          <a:noFill/>
          <a:ln/>
        </p:spPr>
      </p:sp>
      <p:pic>
        <p:nvPicPr>
          <p:cNvPr id="6" name="Picture 14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" y="2223139"/>
            <a:ext cx="10972800" cy="525780"/>
          </a:xfrm>
          <a:prstGeom prst="rect">
            <a:avLst/>
          </a:prstGeom>
        </p:spPr>
      </p:pic>
      <p:sp>
        <p:nvSpPr>
          <p:cNvPr id="7" name="TextBox 16"/>
          <p:cNvSpPr/>
          <p:nvPr/>
        </p:nvSpPr>
        <p:spPr>
          <a:xfrm>
            <a:off x="609600" y="2223139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异议1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太贵了</a:t>
            </a:r>
            <a:endParaRPr lang="en-US" sz="825" dirty="0"/>
          </a:p>
        </p:txBody>
      </p:sp>
      <p:sp>
        <p:nvSpPr>
          <p:cNvPr id="8" name="TextBox 19"/>
          <p:cNvSpPr/>
          <p:nvPr/>
        </p:nvSpPr>
        <p:spPr>
          <a:xfrm>
            <a:off x="1485900" y="2223139"/>
            <a:ext cx="10096500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算账化解法</a:t>
            </a:r>
            <a:endParaRPr lang="en-US" sz="1200" dirty="0"/>
          </a:p>
        </p:txBody>
      </p:sp>
      <p:sp>
        <p:nvSpPr>
          <p:cNvPr id="9" name="TextBox 20"/>
          <p:cNvSpPr/>
          <p:nvPr/>
        </p:nvSpPr>
        <p:spPr>
          <a:xfrm>
            <a:off x="1485900" y="2449832"/>
            <a:ext cx="10096500" cy="177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"一个月几百块钱，一天也就一二十块。扫码点餐省一个服务员，一个月就省三五千。这笔账怎么算都划算。"</a:t>
            </a:r>
            <a:endParaRPr lang="en-US" sz="900" dirty="0"/>
          </a:p>
        </p:txBody>
      </p:sp>
      <p:sp>
        <p:nvSpPr>
          <p:cNvPr id="10" name="Shape 23"/>
          <p:cNvSpPr/>
          <p:nvPr/>
        </p:nvSpPr>
        <p:spPr>
          <a:xfrm>
            <a:off x="609600" y="2748921"/>
            <a:ext cx="10972800" cy="640080"/>
          </a:xfrm>
          <a:prstGeom prst="rect">
            <a:avLst/>
          </a:prstGeom>
          <a:noFill/>
          <a:ln/>
        </p:spPr>
      </p:sp>
      <p:pic>
        <p:nvPicPr>
          <p:cNvPr id="11" name="Picture 23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" y="2748921"/>
            <a:ext cx="10972800" cy="640080"/>
          </a:xfrm>
          <a:prstGeom prst="rect">
            <a:avLst/>
          </a:prstGeom>
        </p:spPr>
      </p:pic>
      <p:sp>
        <p:nvSpPr>
          <p:cNvPr id="12" name="TextBox 25"/>
          <p:cNvSpPr/>
          <p:nvPr/>
        </p:nvSpPr>
        <p:spPr>
          <a:xfrm>
            <a:off x="609600" y="2863221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异议2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已经有系统了</a:t>
            </a:r>
            <a:endParaRPr lang="en-US" sz="825" dirty="0"/>
          </a:p>
        </p:txBody>
      </p:sp>
      <p:sp>
        <p:nvSpPr>
          <p:cNvPr id="13" name="TextBox 28"/>
          <p:cNvSpPr/>
          <p:nvPr/>
        </p:nvSpPr>
        <p:spPr>
          <a:xfrm>
            <a:off x="1485900" y="2863221"/>
            <a:ext cx="10096500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差异化对比</a:t>
            </a:r>
            <a:endParaRPr lang="en-US" sz="1200" dirty="0"/>
          </a:p>
        </p:txBody>
      </p:sp>
      <p:sp>
        <p:nvSpPr>
          <p:cNvPr id="14" name="TextBox 29"/>
          <p:cNvSpPr/>
          <p:nvPr/>
        </p:nvSpPr>
        <p:spPr>
          <a:xfrm>
            <a:off x="1485900" y="3089914"/>
            <a:ext cx="10096500" cy="177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"您现在用的是单一收银还是全套管理？外卖能自动接单吗？有会员储值吗？我们是一体化方案，不用再买第二套。"</a:t>
            </a:r>
            <a:endParaRPr lang="en-US" sz="900" dirty="0"/>
          </a:p>
        </p:txBody>
      </p:sp>
      <p:sp>
        <p:nvSpPr>
          <p:cNvPr id="15" name="TextBox 34"/>
          <p:cNvSpPr/>
          <p:nvPr/>
        </p:nvSpPr>
        <p:spPr>
          <a:xfrm>
            <a:off x="609600" y="3503293"/>
            <a:ext cx="685800" cy="173355"/>
          </a:xfrm>
          <a:prstGeom prst="rect">
            <a:avLst/>
          </a:prstGeom>
          <a:noFill/>
          <a:ln/>
        </p:spPr>
        <p:txBody>
          <a:bodyPr wrap="none" lIns="0" tIns="28575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异议3</a:t>
            </a: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不会用</a:t>
            </a:r>
            <a:endParaRPr lang="en-US" sz="825" dirty="0"/>
          </a:p>
        </p:txBody>
      </p:sp>
      <p:sp>
        <p:nvSpPr>
          <p:cNvPr id="16" name="TextBox 37"/>
          <p:cNvSpPr/>
          <p:nvPr/>
        </p:nvSpPr>
        <p:spPr>
          <a:xfrm>
            <a:off x="1485900" y="3503293"/>
            <a:ext cx="10096500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服务承诺</a:t>
            </a:r>
            <a:endParaRPr lang="en-US" sz="1200" dirty="0"/>
          </a:p>
        </p:txBody>
      </p:sp>
      <p:sp>
        <p:nvSpPr>
          <p:cNvPr id="17" name="TextBox 38"/>
          <p:cNvSpPr/>
          <p:nvPr/>
        </p:nvSpPr>
        <p:spPr>
          <a:xfrm>
            <a:off x="1485900" y="3729996"/>
            <a:ext cx="10096500" cy="177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"我们专人上门安装培训，教会为止。后续有问题7×12小时客服随时响应，不用您操心。"</a:t>
            </a:r>
            <a:endParaRPr lang="en-US" sz="900" dirty="0"/>
          </a:p>
        </p:txBody>
      </p:sp>
      <p:sp>
        <p:nvSpPr>
          <p:cNvPr id="18" name="Shape 42"/>
          <p:cNvSpPr/>
          <p:nvPr/>
        </p:nvSpPr>
        <p:spPr>
          <a:xfrm>
            <a:off x="609600" y="4345307"/>
            <a:ext cx="10972800" cy="1032510"/>
          </a:xfrm>
          <a:prstGeom prst="roundRect">
            <a:avLst>
              <a:gd name="adj" fmla="val 7380"/>
            </a:avLst>
          </a:prstGeom>
          <a:solidFill>
            <a:srgbClr val="010110">
              <a:alpha val="8000"/>
            </a:srgbClr>
          </a:solidFill>
          <a:ln/>
        </p:spPr>
      </p:sp>
      <p:sp>
        <p:nvSpPr>
          <p:cNvPr id="19" name="Shape 44"/>
          <p:cNvSpPr/>
          <p:nvPr/>
        </p:nvSpPr>
        <p:spPr>
          <a:xfrm>
            <a:off x="609600" y="4345307"/>
            <a:ext cx="2736056" cy="103251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Box 46"/>
          <p:cNvSpPr/>
          <p:nvPr/>
        </p:nvSpPr>
        <p:spPr>
          <a:xfrm>
            <a:off x="762000" y="4516757"/>
            <a:ext cx="2431256" cy="358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spc="-42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</a:t>
            </a:r>
            <a:r>
              <a:rPr lang="en-US" sz="2100" spc="-42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</a:t>
            </a:r>
            <a:endParaRPr lang="en-US" sz="2100" dirty="0"/>
          </a:p>
        </p:txBody>
      </p:sp>
      <p:sp>
        <p:nvSpPr>
          <p:cNvPr id="21" name="TextBox 48"/>
          <p:cNvSpPr/>
          <p:nvPr/>
        </p:nvSpPr>
        <p:spPr>
          <a:xfrm>
            <a:off x="762000" y="4912993"/>
            <a:ext cx="2431256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专业服务团队</a:t>
            </a:r>
            <a:endParaRPr lang="en-US" sz="750" dirty="0"/>
          </a:p>
        </p:txBody>
      </p:sp>
      <p:sp>
        <p:nvSpPr>
          <p:cNvPr id="22" name="TextBox 50"/>
          <p:cNvSpPr/>
          <p:nvPr/>
        </p:nvSpPr>
        <p:spPr>
          <a:xfrm>
            <a:off x="762000" y="5092071"/>
            <a:ext cx="243125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全国20+省市覆盖</a:t>
            </a:r>
            <a:endParaRPr lang="en-US" sz="675" dirty="0"/>
          </a:p>
        </p:txBody>
      </p:sp>
      <p:sp>
        <p:nvSpPr>
          <p:cNvPr id="23" name="Shape 53"/>
          <p:cNvSpPr/>
          <p:nvPr/>
        </p:nvSpPr>
        <p:spPr>
          <a:xfrm>
            <a:off x="3355181" y="4345307"/>
            <a:ext cx="2736056" cy="103251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Box 55"/>
          <p:cNvSpPr/>
          <p:nvPr/>
        </p:nvSpPr>
        <p:spPr>
          <a:xfrm>
            <a:off x="3507581" y="4516757"/>
            <a:ext cx="2431256" cy="358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spc="-42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7×12</a:t>
            </a:r>
            <a:r>
              <a:rPr lang="en-US" sz="2100" spc="-42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endParaRPr lang="en-US" sz="2100" dirty="0"/>
          </a:p>
        </p:txBody>
      </p:sp>
      <p:sp>
        <p:nvSpPr>
          <p:cNvPr id="25" name="TextBox 57"/>
          <p:cNvSpPr/>
          <p:nvPr/>
        </p:nvSpPr>
        <p:spPr>
          <a:xfrm>
            <a:off x="3507581" y="4912993"/>
            <a:ext cx="2431256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客服运维支持</a:t>
            </a:r>
            <a:endParaRPr lang="en-US" sz="750" dirty="0"/>
          </a:p>
        </p:txBody>
      </p:sp>
      <p:sp>
        <p:nvSpPr>
          <p:cNvPr id="26" name="TextBox 59"/>
          <p:cNvSpPr/>
          <p:nvPr/>
        </p:nvSpPr>
        <p:spPr>
          <a:xfrm>
            <a:off x="3507581" y="5092071"/>
            <a:ext cx="243125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快速响应有保障</a:t>
            </a:r>
            <a:endParaRPr lang="en-US" sz="675" dirty="0"/>
          </a:p>
        </p:txBody>
      </p:sp>
      <p:sp>
        <p:nvSpPr>
          <p:cNvPr id="27" name="Shape 62"/>
          <p:cNvSpPr/>
          <p:nvPr/>
        </p:nvSpPr>
        <p:spPr>
          <a:xfrm>
            <a:off x="6100763" y="4345307"/>
            <a:ext cx="2736056" cy="103251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Box 64"/>
          <p:cNvSpPr/>
          <p:nvPr/>
        </p:nvSpPr>
        <p:spPr>
          <a:xfrm>
            <a:off x="6253163" y="4516757"/>
            <a:ext cx="2431256" cy="358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spc="-42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1对1</a:t>
            </a:r>
            <a:endParaRPr lang="en-US" sz="2100" dirty="0"/>
          </a:p>
        </p:txBody>
      </p:sp>
      <p:sp>
        <p:nvSpPr>
          <p:cNvPr id="29" name="TextBox 66"/>
          <p:cNvSpPr/>
          <p:nvPr/>
        </p:nvSpPr>
        <p:spPr>
          <a:xfrm>
            <a:off x="6253163" y="4912993"/>
            <a:ext cx="2431256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落地运营指导</a:t>
            </a:r>
            <a:endParaRPr lang="en-US" sz="750" dirty="0"/>
          </a:p>
        </p:txBody>
      </p:sp>
      <p:sp>
        <p:nvSpPr>
          <p:cNvPr id="30" name="TextBox 68"/>
          <p:cNvSpPr/>
          <p:nvPr/>
        </p:nvSpPr>
        <p:spPr>
          <a:xfrm>
            <a:off x="6253163" y="5092071"/>
            <a:ext cx="243125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帮商户真正用起来</a:t>
            </a:r>
            <a:endParaRPr lang="en-US" sz="675" dirty="0"/>
          </a:p>
        </p:txBody>
      </p:sp>
      <p:sp>
        <p:nvSpPr>
          <p:cNvPr id="31" name="Shape 71"/>
          <p:cNvSpPr/>
          <p:nvPr/>
        </p:nvSpPr>
        <p:spPr>
          <a:xfrm>
            <a:off x="8846344" y="4345307"/>
            <a:ext cx="2736056" cy="103251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Box 73"/>
          <p:cNvSpPr/>
          <p:nvPr/>
        </p:nvSpPr>
        <p:spPr>
          <a:xfrm>
            <a:off x="8998744" y="4516757"/>
            <a:ext cx="2431256" cy="358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spc="-42" kern="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三级</a:t>
            </a:r>
            <a:r>
              <a:rPr lang="en-US" sz="2100" spc="-42" kern="0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等保</a:t>
            </a:r>
            <a:endParaRPr lang="en-US" sz="2100" dirty="0"/>
          </a:p>
        </p:txBody>
      </p:sp>
      <p:sp>
        <p:nvSpPr>
          <p:cNvPr id="33" name="TextBox 75"/>
          <p:cNvSpPr/>
          <p:nvPr/>
        </p:nvSpPr>
        <p:spPr>
          <a:xfrm>
            <a:off x="8998744" y="4912993"/>
            <a:ext cx="2431256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安全资质认证</a:t>
            </a:r>
            <a:endParaRPr lang="en-US" sz="750" dirty="0"/>
          </a:p>
        </p:txBody>
      </p:sp>
      <p:sp>
        <p:nvSpPr>
          <p:cNvPr id="34" name="TextBox 77"/>
          <p:cNvSpPr/>
          <p:nvPr/>
        </p:nvSpPr>
        <p:spPr>
          <a:xfrm>
            <a:off x="8998744" y="5092071"/>
            <a:ext cx="2431256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7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数据安全有保障</a:t>
            </a:r>
            <a:endParaRPr lang="en-US" sz="6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0110"/>
          </a:solidFill>
          <a:ln/>
        </p:spPr>
      </p:sp>
      <p:sp>
        <p:nvSpPr>
          <p:cNvPr id="3" name="TextBox 6"/>
          <p:cNvSpPr/>
          <p:nvPr/>
        </p:nvSpPr>
        <p:spPr>
          <a:xfrm>
            <a:off x="609600" y="228600"/>
            <a:ext cx="338733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>
                    <a:alpha val="4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Closing</a:t>
            </a:r>
            <a:endParaRPr lang="en-US" sz="750" dirty="0"/>
          </a:p>
        </p:txBody>
      </p:sp>
      <p:sp>
        <p:nvSpPr>
          <p:cNvPr id="4" name="TextBox 7"/>
          <p:cNvSpPr/>
          <p:nvPr/>
        </p:nvSpPr>
        <p:spPr>
          <a:xfrm>
            <a:off x="5432584" y="228600"/>
            <a:ext cx="320516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>
                    <a:alpha val="4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 / 16</a:t>
            </a:r>
            <a:endParaRPr lang="en-US" sz="750" dirty="0"/>
          </a:p>
        </p:txBody>
      </p:sp>
      <p:sp>
        <p:nvSpPr>
          <p:cNvPr id="5" name="TextBox 11"/>
          <p:cNvSpPr/>
          <p:nvPr/>
        </p:nvSpPr>
        <p:spPr>
          <a:xfrm>
            <a:off x="609600" y="1906907"/>
            <a:ext cx="5143500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spc="60" kern="0" dirty="0">
                <a:solidFill>
                  <a:srgbClr val="8B8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WANGSHENGYI SAAS</a:t>
            </a:r>
            <a:endParaRPr lang="en-US" sz="750" dirty="0"/>
          </a:p>
        </p:txBody>
      </p:sp>
      <p:sp>
        <p:nvSpPr>
          <p:cNvPr id="6" name="TextBox 13"/>
          <p:cNvSpPr/>
          <p:nvPr/>
        </p:nvSpPr>
        <p:spPr>
          <a:xfrm>
            <a:off x="609600" y="2143125"/>
            <a:ext cx="5143500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095"/>
              </a:lnSpc>
              <a:buNone/>
            </a:pPr>
            <a:r>
              <a:rPr lang="en-US" sz="3900" spc="-7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让每一家商户</a:t>
            </a:r>
            <a:endParaRPr lang="en-US" sz="3900" dirty="0"/>
          </a:p>
          <a:p>
            <a:pPr algn="l" indent="0" marL="0">
              <a:lnSpc>
                <a:spcPts val="4095"/>
              </a:lnSpc>
              <a:buNone/>
            </a:pPr>
            <a:r>
              <a:rPr lang="en-US" sz="3900" spc="-7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都用上好工具</a:t>
            </a:r>
            <a:endParaRPr lang="en-US" sz="3900" dirty="0"/>
          </a:p>
          <a:p>
            <a:pPr algn="l" indent="0" marL="0">
              <a:lnSpc>
                <a:spcPts val="4095"/>
              </a:lnSpc>
              <a:buNone/>
            </a:pPr>
            <a:r>
              <a:rPr lang="en-US" sz="3900" spc="-7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让每一次展业</a:t>
            </a:r>
            <a:endParaRPr lang="en-US" sz="3900" dirty="0"/>
          </a:p>
          <a:p>
            <a:pPr algn="l" indent="0" marL="0">
              <a:lnSpc>
                <a:spcPts val="4095"/>
              </a:lnSpc>
              <a:buNone/>
            </a:pPr>
            <a:r>
              <a:rPr lang="en-US" sz="3900" spc="-78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都有好结果</a:t>
            </a:r>
            <a:endParaRPr lang="en-US" sz="3900" dirty="0"/>
          </a:p>
        </p:txBody>
      </p:sp>
      <p:sp>
        <p:nvSpPr>
          <p:cNvPr id="7" name="TextBox 15"/>
          <p:cNvSpPr/>
          <p:nvPr/>
        </p:nvSpPr>
        <p:spPr>
          <a:xfrm>
            <a:off x="609600" y="4356739"/>
            <a:ext cx="29045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FFFFFF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旺生意SaaS，助力银行客户经理从"收单业务员"升级为"数字化经营顾问"——这是你的新身份，也是你的新机遇。</a:t>
            </a:r>
            <a:endParaRPr lang="en-US" sz="975" dirty="0"/>
          </a:p>
        </p:txBody>
      </p:sp>
      <p:sp>
        <p:nvSpPr>
          <p:cNvPr id="8" name="TextBox 19"/>
          <p:cNvSpPr/>
          <p:nvPr/>
        </p:nvSpPr>
        <p:spPr>
          <a:xfrm>
            <a:off x="609600" y="6507482"/>
            <a:ext cx="529233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>
                    <a:alpha val="4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旺生意 SaaS</a:t>
            </a:r>
            <a:endParaRPr lang="en-US" sz="750" dirty="0"/>
          </a:p>
        </p:txBody>
      </p:sp>
      <p:sp>
        <p:nvSpPr>
          <p:cNvPr id="9" name="TextBox 20"/>
          <p:cNvSpPr/>
          <p:nvPr/>
        </p:nvSpPr>
        <p:spPr>
          <a:xfrm>
            <a:off x="5529620" y="6507482"/>
            <a:ext cx="223480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>
                    <a:alpha val="4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</a:t>
            </a:r>
            <a:endParaRPr lang="en-US" sz="750" dirty="0"/>
          </a:p>
        </p:txBody>
      </p:sp>
      <p:sp>
        <p:nvSpPr>
          <p:cNvPr id="10" name="Shape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31"/>
          <p:cNvSpPr/>
          <p:nvPr/>
        </p:nvSpPr>
        <p:spPr>
          <a:xfrm>
            <a:off x="6438900" y="2324100"/>
            <a:ext cx="5143500" cy="731520"/>
          </a:xfrm>
          <a:prstGeom prst="rect">
            <a:avLst/>
          </a:prstGeom>
          <a:noFill/>
          <a:ln/>
        </p:spPr>
      </p:sp>
      <p:pic>
        <p:nvPicPr>
          <p:cNvPr id="12" name="Picture 31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8900" y="2324100"/>
            <a:ext cx="5143500" cy="731520"/>
          </a:xfrm>
          <a:prstGeom prst="rect">
            <a:avLst/>
          </a:prstGeom>
        </p:spPr>
      </p:pic>
      <p:sp>
        <p:nvSpPr>
          <p:cNvPr id="13" name="TextBox 33"/>
          <p:cNvSpPr/>
          <p:nvPr/>
        </p:nvSpPr>
        <p:spPr>
          <a:xfrm>
            <a:off x="6438900" y="2457450"/>
            <a:ext cx="3226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2700" dirty="0"/>
          </a:p>
        </p:txBody>
      </p:sp>
      <p:sp>
        <p:nvSpPr>
          <p:cNvPr id="14" name="TextBox 36"/>
          <p:cNvSpPr/>
          <p:nvPr/>
        </p:nvSpPr>
        <p:spPr>
          <a:xfrm>
            <a:off x="6913959" y="2457450"/>
            <a:ext cx="4668441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先判行业，再配版本</a:t>
            </a:r>
            <a:endParaRPr lang="en-US" sz="1200" dirty="0"/>
          </a:p>
        </p:txBody>
      </p:sp>
      <p:sp>
        <p:nvSpPr>
          <p:cNvPr id="15" name="TextBox 37"/>
          <p:cNvSpPr/>
          <p:nvPr/>
        </p:nvSpPr>
        <p:spPr>
          <a:xfrm>
            <a:off x="6913959" y="2693668"/>
            <a:ext cx="4668441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7大行业7种版本，额度消耗1-2个不等。展业第一步：判断商户属于哪个行业，匹配正确版本。</a:t>
            </a:r>
            <a:endParaRPr lang="en-US" sz="825" dirty="0"/>
          </a:p>
        </p:txBody>
      </p:sp>
      <p:sp>
        <p:nvSpPr>
          <p:cNvPr id="16" name="Shape 40"/>
          <p:cNvSpPr/>
          <p:nvPr/>
        </p:nvSpPr>
        <p:spPr>
          <a:xfrm>
            <a:off x="6438900" y="3055618"/>
            <a:ext cx="5143500" cy="731520"/>
          </a:xfrm>
          <a:prstGeom prst="rect">
            <a:avLst/>
          </a:prstGeom>
          <a:noFill/>
          <a:ln/>
        </p:spPr>
      </p:sp>
      <p:pic>
        <p:nvPicPr>
          <p:cNvPr id="17" name="Picture 40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8900" y="3055618"/>
            <a:ext cx="5143500" cy="731520"/>
          </a:xfrm>
          <a:prstGeom prst="rect">
            <a:avLst/>
          </a:prstGeom>
        </p:spPr>
      </p:pic>
      <p:sp>
        <p:nvSpPr>
          <p:cNvPr id="18" name="TextBox 42"/>
          <p:cNvSpPr/>
          <p:nvPr/>
        </p:nvSpPr>
        <p:spPr>
          <a:xfrm>
            <a:off x="6438900" y="3188968"/>
            <a:ext cx="3814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2700" dirty="0"/>
          </a:p>
        </p:txBody>
      </p:sp>
      <p:sp>
        <p:nvSpPr>
          <p:cNvPr id="19" name="TextBox 45"/>
          <p:cNvSpPr/>
          <p:nvPr/>
        </p:nvSpPr>
        <p:spPr>
          <a:xfrm>
            <a:off x="6972776" y="3188968"/>
            <a:ext cx="4609624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找痛点，不要讲功能</a:t>
            </a:r>
            <a:endParaRPr lang="en-US" sz="1200" dirty="0"/>
          </a:p>
        </p:txBody>
      </p:sp>
      <p:sp>
        <p:nvSpPr>
          <p:cNvPr id="20" name="TextBox 46"/>
          <p:cNvSpPr/>
          <p:nvPr/>
        </p:nvSpPr>
        <p:spPr>
          <a:xfrm>
            <a:off x="6972776" y="3425196"/>
            <a:ext cx="4609624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用提问引导商户说出经营难题，把产品功能翻译成商户能听懂的价值——省钱、赚钱、省心。</a:t>
            </a:r>
            <a:endParaRPr lang="en-US" sz="825" dirty="0"/>
          </a:p>
        </p:txBody>
      </p:sp>
      <p:sp>
        <p:nvSpPr>
          <p:cNvPr id="21" name="TextBox 51"/>
          <p:cNvSpPr/>
          <p:nvPr/>
        </p:nvSpPr>
        <p:spPr>
          <a:xfrm>
            <a:off x="6438900" y="3920496"/>
            <a:ext cx="3814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2700" dirty="0"/>
          </a:p>
        </p:txBody>
      </p:sp>
      <p:sp>
        <p:nvSpPr>
          <p:cNvPr id="22" name="TextBox 54"/>
          <p:cNvSpPr/>
          <p:nvPr/>
        </p:nvSpPr>
        <p:spPr>
          <a:xfrm>
            <a:off x="6972776" y="3920496"/>
            <a:ext cx="4609624" cy="19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101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算细账，不要说大概</a:t>
            </a:r>
            <a:endParaRPr lang="en-US" sz="1200" dirty="0"/>
          </a:p>
        </p:txBody>
      </p:sp>
      <p:sp>
        <p:nvSpPr>
          <p:cNvPr id="23" name="TextBox 55"/>
          <p:cNvSpPr/>
          <p:nvPr/>
        </p:nvSpPr>
        <p:spPr>
          <a:xfrm>
            <a:off x="6972776" y="4156714"/>
            <a:ext cx="4609624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7373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帮商户算一算省多少人力、提多少营收、降多少成本，数字最有说服力。设备清单提前确认。</a:t>
            </a:r>
            <a:endParaRPr lang="en-US" sz="825" dirty="0"/>
          </a:p>
        </p:txBody>
      </p:sp>
      <p:sp>
        <p:nvSpPr>
          <p:cNvPr id="24" name="TextBox 59"/>
          <p:cNvSpPr/>
          <p:nvPr/>
        </p:nvSpPr>
        <p:spPr>
          <a:xfrm>
            <a:off x="6438900" y="6484618"/>
            <a:ext cx="5143500" cy="14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635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现在就开始，用旺生意打开你的展业新局面</a:t>
            </a:r>
            <a:endParaRPr lang="en-US" sz="825" dirty="0"/>
          </a:p>
        </p:txBody>
      </p:sp>
      <p:sp>
        <p:nvSpPr>
          <p:cNvPr id="25" name="TextBox 26"/>
          <p:cNvSpPr/>
          <p:nvPr/>
        </p:nvSpPr>
        <p:spPr>
          <a:xfrm>
            <a:off x="6438900" y="228600"/>
            <a:ext cx="666988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>
                    <a:alpha val="4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Takeaways</a:t>
            </a:r>
            <a:endParaRPr lang="en-US" sz="750" dirty="0"/>
          </a:p>
        </p:txBody>
      </p:sp>
      <p:sp>
        <p:nvSpPr>
          <p:cNvPr id="26" name="TextBox 27"/>
          <p:cNvSpPr/>
          <p:nvPr/>
        </p:nvSpPr>
        <p:spPr>
          <a:xfrm>
            <a:off x="11163777" y="228600"/>
            <a:ext cx="418624" cy="121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FFFFFF">
                    <a:alpha val="4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Points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2026-08-24T09:18:35Z</dcterms:created>
  <dcterms:modified xsi:type="dcterms:W3CDTF">2026-08-24T09:18:35Z</dcterms:modified>
</cp:coreProperties>
</file>